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4" r:id="rId12"/>
    <p:sldId id="266" r:id="rId13"/>
    <p:sldId id="267" r:id="rId14"/>
    <p:sldId id="268" r:id="rId15"/>
    <p:sldId id="269" r:id="rId16"/>
    <p:sldId id="305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43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sung" initials="m" lastIdx="1" clrIdx="0">
    <p:extLst>
      <p:ext uri="{19B8F6BF-5375-455C-9EA6-DF929625EA0E}">
        <p15:presenceInfo xmlns:p15="http://schemas.microsoft.com/office/powerpoint/2012/main" userId="my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800000"/>
    <a:srgbClr val="FF0000"/>
    <a:srgbClr val="990000"/>
    <a:srgbClr val="00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 autoAdjust="0"/>
    <p:restoredTop sz="96370" autoAdjust="0"/>
  </p:normalViewPr>
  <p:slideViewPr>
    <p:cSldViewPr snapToGrid="0" snapToObjects="1">
      <p:cViewPr varScale="1">
        <p:scale>
          <a:sx n="119" d="100"/>
          <a:sy n="119" d="100"/>
        </p:scale>
        <p:origin x="696" y="96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342" y="8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링크에 들어가</a:t>
            </a:r>
            <a:r>
              <a:rPr lang="en-US" altLang="ko-KR" dirty="0"/>
              <a:t> </a:t>
            </a:r>
            <a:r>
              <a:rPr lang="ko-KR" altLang="en-US" dirty="0"/>
              <a:t>보면 </a:t>
            </a:r>
            <a:r>
              <a:rPr lang="en-US" altLang="ko-KR" dirty="0"/>
              <a:t>Fashion</a:t>
            </a:r>
            <a:r>
              <a:rPr lang="ko-KR" altLang="en-US" dirty="0"/>
              <a:t> </a:t>
            </a:r>
            <a:r>
              <a:rPr lang="en-US" altLang="ko-KR" dirty="0"/>
              <a:t>MNIST </a:t>
            </a:r>
            <a:r>
              <a:rPr lang="ko-KR" altLang="en-US" dirty="0"/>
              <a:t>데이터셋에 대해 직관적으로 이해할 수 있습니다</a:t>
            </a:r>
            <a:endParaRPr lang="en-US" altLang="ko-KR" dirty="0"/>
          </a:p>
          <a:p>
            <a:r>
              <a:rPr lang="ko-KR" altLang="en-US" dirty="0"/>
              <a:t>두번째 링크에는 </a:t>
            </a:r>
            <a:r>
              <a:rPr lang="en-US" altLang="ko-KR" dirty="0" err="1"/>
              <a:t>pytorch</a:t>
            </a:r>
            <a:r>
              <a:rPr lang="ko-KR" altLang="en-US" dirty="0"/>
              <a:t>의 </a:t>
            </a:r>
            <a:r>
              <a:rPr lang="en-US" altLang="ko-KR" dirty="0" err="1"/>
              <a:t>torchvision</a:t>
            </a:r>
            <a:r>
              <a:rPr lang="ko-KR" altLang="en-US" dirty="0"/>
              <a:t> 라이브러리로 </a:t>
            </a:r>
            <a:r>
              <a:rPr lang="en-US" altLang="ko-KR" dirty="0" err="1"/>
              <a:t>Fasion</a:t>
            </a:r>
            <a:r>
              <a:rPr lang="en-US" altLang="ko-KR" dirty="0"/>
              <a:t> MNIST </a:t>
            </a:r>
            <a:r>
              <a:rPr lang="ko-KR" altLang="en-US" dirty="0"/>
              <a:t>데이터셋을 이용하는 방법</a:t>
            </a:r>
            <a:r>
              <a:rPr lang="en-US" altLang="ko-KR" dirty="0"/>
              <a:t> </a:t>
            </a:r>
            <a:r>
              <a:rPr lang="ko-KR" altLang="en-US" dirty="0"/>
              <a:t>설명이</a:t>
            </a:r>
            <a:r>
              <a:rPr lang="en-US" altLang="ko-KR" dirty="0"/>
              <a:t> </a:t>
            </a:r>
            <a:r>
              <a:rPr lang="ko-KR" altLang="en-US" dirty="0"/>
              <a:t>들어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27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43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이미지 데이터를 다루기 위한 </a:t>
            </a:r>
            <a:r>
              <a:rPr lang="ko-KR" altLang="en-US" dirty="0" err="1"/>
              <a:t>파이토치와</a:t>
            </a:r>
            <a:r>
              <a:rPr lang="ko-KR" altLang="en-US" dirty="0"/>
              <a:t> </a:t>
            </a:r>
            <a:r>
              <a:rPr lang="ko-KR" altLang="en-US" dirty="0" err="1"/>
              <a:t>토치비전의</a:t>
            </a:r>
            <a:r>
              <a:rPr lang="ko-KR" altLang="en-US" dirty="0"/>
              <a:t> 몇 가지 모듈에 대해 알아보겠습니다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  <a:noFill/>
        </p:spPr>
        <p:txBody>
          <a:bodyPr/>
          <a:lstStyle>
            <a:lvl1pPr>
              <a:defRPr b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Clr>
                <a:srgbClr val="FF3300"/>
              </a:buClr>
              <a:defRPr/>
            </a:lvl1pPr>
            <a:lvl2pPr marL="630238" indent="-173038">
              <a:buClr>
                <a:srgbClr val="00B050"/>
              </a:buClr>
              <a:buFont typeface="Arial" panose="020B0604020202020204" pitchFamily="34" charset="0"/>
              <a:buChar char="•"/>
              <a:defRPr/>
            </a:lvl2pPr>
            <a:lvl3pPr marL="1074738" indent="-160338">
              <a:buClr>
                <a:srgbClr val="0070C0"/>
              </a:buClr>
              <a:defRPr/>
            </a:lvl3pPr>
            <a:lvl4pPr marL="1527175" indent="-155575">
              <a:buClr>
                <a:srgbClr val="7030A0"/>
              </a:buClr>
              <a:buFont typeface="Arial" panose="020B0604020202020204" pitchFamily="34" charset="0"/>
              <a:buChar char="•"/>
              <a:defRPr/>
            </a:lvl4pPr>
            <a:lvl5pPr marL="1970088" indent="-141288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rgbClr val="FF3300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ts val="600"/>
        </a:spcBef>
        <a:buClr>
          <a:srgbClr val="FF6600"/>
        </a:buClr>
        <a:buFont typeface="Arial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ts val="600"/>
        </a:spcBef>
        <a:buClr>
          <a:srgbClr val="0070C0"/>
        </a:buClr>
        <a:buFont typeface="Arial" pitchFamily="34" charset="0"/>
        <a:buChar char="•"/>
        <a:defRPr sz="1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57350" indent="-285750" algn="l" defTabSz="914400" rtl="0" eaLnBrk="1" latinLnBrk="1" hangingPunct="1"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pytorch.org/vision/stable/datasets.html#fashion-mnist" TargetMode="External"/><Relationship Id="rId5" Type="http://schemas.openxmlformats.org/officeDocument/2006/relationships/hyperlink" Target="https://github.com/zalandoresearch/fashion-mnist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hyperlink" Target="https://matplotlib.org/3.1.1/api/_as_gen/matplotlib.pyplot.imshow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9182363/wrong-value-of-standard-deviation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4.</a:t>
            </a:r>
            <a:r>
              <a:rPr lang="ko-KR" altLang="en-US" dirty="0"/>
              <a:t> 패션 아이템을 구분하는 </a:t>
            </a:r>
            <a:r>
              <a:rPr lang="en-US" altLang="ko-KR" dirty="0"/>
              <a:t>DNN</a:t>
            </a:r>
            <a:br>
              <a:rPr lang="en-US" altLang="ko-KR" dirty="0"/>
            </a:br>
            <a:r>
              <a:rPr lang="en-US" altLang="ko-KR" dirty="0">
                <a:solidFill>
                  <a:schemeClr val="accent4"/>
                </a:solidFill>
              </a:rPr>
              <a:t>Deep Neural Network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98597" y="3886200"/>
            <a:ext cx="9194801" cy="17526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hlinkClick r:id="rId5"/>
              </a:rPr>
              <a:t>https://github.com/zalandoresearch/fashion-mnist</a:t>
            </a:r>
            <a:r>
              <a:rPr lang="en-US" altLang="ko-KR" dirty="0"/>
              <a:t> </a:t>
            </a:r>
          </a:p>
          <a:p>
            <a:pPr>
              <a:defRPr/>
            </a:pPr>
            <a:r>
              <a:rPr lang="en-US" altLang="ko-KR" dirty="0">
                <a:hlinkClick r:id="rId6"/>
              </a:rPr>
              <a:t>https://pytorch.org/vision/stable/datasets.html#fashion-mnist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6FBED6BE-B1F5-4B6D-9A58-1B0966D92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089340" cy="2930853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 startAt="6"/>
              <a:defRPr/>
            </a:pPr>
            <a:r>
              <a:rPr lang="ko-KR" altLang="en-US" dirty="0"/>
              <a:t>앞에서 가져온 배치의 이미지들을 전체적으로 살펴보면 어떤 느낌인지 알 수 있을 겁니다.</a:t>
            </a:r>
          </a:p>
          <a:p>
            <a:pPr>
              <a:defRPr/>
            </a:pPr>
            <a:r>
              <a:rPr lang="ko-KR" altLang="en-US" dirty="0" err="1"/>
              <a:t>토치비전의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utils.make</a:t>
            </a:r>
            <a:r>
              <a:rPr lang="en-US" altLang="ko-KR" dirty="0">
                <a:solidFill>
                  <a:srgbClr val="FF0000"/>
                </a:solidFill>
              </a:rPr>
              <a:t>_</a:t>
            </a:r>
            <a:r>
              <a:rPr lang="ko-KR" altLang="en-US" dirty="0" err="1">
                <a:solidFill>
                  <a:srgbClr val="FF0000"/>
                </a:solidFill>
              </a:rPr>
              <a:t>grid</a:t>
            </a:r>
            <a:r>
              <a:rPr lang="ko-KR" altLang="en-US" dirty="0">
                <a:solidFill>
                  <a:srgbClr val="FF0000"/>
                </a:solidFill>
              </a:rPr>
              <a:t>() </a:t>
            </a:r>
            <a:r>
              <a:rPr lang="ko-KR" altLang="en-US" dirty="0"/>
              <a:t>함수를 이용하면 여러 이미지를 모아 하나의 이미지로 만들 수 있습니다.</a:t>
            </a:r>
          </a:p>
          <a:p>
            <a:pPr>
              <a:defRPr/>
            </a:pPr>
            <a:r>
              <a:rPr lang="ko-KR" altLang="en-US" dirty="0"/>
              <a:t>이때, </a:t>
            </a:r>
            <a:r>
              <a:rPr lang="ko-KR" altLang="en-US" dirty="0" err="1"/>
              <a:t>img는</a:t>
            </a:r>
            <a:r>
              <a:rPr lang="ko-KR" altLang="en-US" dirty="0"/>
              <a:t> </a:t>
            </a:r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ko-KR" altLang="en-US" dirty="0" err="1"/>
              <a:t>텐서이기</a:t>
            </a:r>
            <a:r>
              <a:rPr lang="ko-KR" altLang="en-US" dirty="0"/>
              <a:t> 때문에 </a:t>
            </a:r>
            <a:r>
              <a:rPr lang="ko-KR" altLang="en-US" dirty="0" err="1"/>
              <a:t>numpy</a:t>
            </a:r>
            <a:r>
              <a:rPr lang="ko-KR" altLang="en-US" dirty="0"/>
              <a:t>() 함수로 </a:t>
            </a:r>
            <a:r>
              <a:rPr lang="ko-KR" altLang="en-US" dirty="0" err="1"/>
              <a:t>맷플롯립과</a:t>
            </a:r>
            <a:r>
              <a:rPr lang="ko-KR" altLang="en-US" dirty="0"/>
              <a:t> 호환이 되는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바꿔줍니다.</a:t>
            </a:r>
          </a:p>
          <a:p>
            <a:pPr>
              <a:defRPr/>
            </a:pPr>
            <a:r>
              <a:rPr lang="en-US" altLang="ko-KR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★ </a:t>
            </a:r>
            <a:r>
              <a:rPr lang="ko-KR" altLang="en-US" dirty="0" err="1">
                <a:solidFill>
                  <a:srgbClr val="FF0000"/>
                </a:solidFill>
              </a:rPr>
              <a:t>맷플롯립이</a:t>
            </a:r>
            <a:r>
              <a:rPr lang="ko-KR" altLang="en-US" dirty="0">
                <a:solidFill>
                  <a:srgbClr val="FF0000"/>
                </a:solidFill>
              </a:rPr>
              <a:t> 인식하는 차원의 순서가 다르므로 </a:t>
            </a:r>
            <a:r>
              <a:rPr lang="ko-KR" altLang="en-US" dirty="0" err="1">
                <a:solidFill>
                  <a:srgbClr val="FF0000"/>
                </a:solidFill>
              </a:rPr>
              <a:t>np.transpose</a:t>
            </a:r>
            <a:r>
              <a:rPr lang="ko-KR" altLang="en-US" dirty="0">
                <a:solidFill>
                  <a:srgbClr val="FF0000"/>
                </a:solidFill>
              </a:rPr>
              <a:t>() 함수를 이용해 첫 번째 (0 번째) 차원을 맨 뒤로 보냅니다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 err="1"/>
              <a:t>plt.figure</a:t>
            </a:r>
            <a:r>
              <a:rPr lang="ko-KR" altLang="en-US" dirty="0"/>
              <a:t>() 함수로 이미지가 들어갈 자리를 만들고 </a:t>
            </a:r>
            <a:r>
              <a:rPr lang="ko-KR" altLang="en-US" dirty="0" err="1"/>
              <a:t>plt.imshow</a:t>
            </a:r>
            <a:r>
              <a:rPr lang="en-US" altLang="ko-KR" dirty="0"/>
              <a:t>(</a:t>
            </a:r>
            <a:r>
              <a:rPr lang="ko-KR" altLang="en-US" dirty="0"/>
              <a:t>) 함수와 </a:t>
            </a:r>
            <a:r>
              <a:rPr lang="ko-KR" altLang="en-US" dirty="0" err="1"/>
              <a:t>plt.show</a:t>
            </a:r>
            <a:r>
              <a:rPr lang="ko-KR" altLang="en-US" dirty="0"/>
              <a:t>() 함수를 순서대로 부르면 이미지를 확인할 수 있습니다.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65369" y="4123832"/>
            <a:ext cx="4640982" cy="13793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E548980-2A93-46AA-9F33-6A6BD0914514}"/>
              </a:ext>
            </a:extLst>
          </p:cNvPr>
          <p:cNvGrpSpPr/>
          <p:nvPr/>
        </p:nvGrpSpPr>
        <p:grpSpPr>
          <a:xfrm>
            <a:off x="609601" y="4096871"/>
            <a:ext cx="4492380" cy="1451736"/>
            <a:chOff x="609601" y="4287768"/>
            <a:chExt cx="4492380" cy="14517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9601" y="4287768"/>
              <a:ext cx="4492380" cy="145173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EE33C7E-6217-4EDC-BD8D-00004759B53C}"/>
                </a:ext>
              </a:extLst>
            </p:cNvPr>
            <p:cNvSpPr/>
            <p:nvPr/>
          </p:nvSpPr>
          <p:spPr>
            <a:xfrm>
              <a:off x="609601" y="5155751"/>
              <a:ext cx="4492380" cy="277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D8D22707-D5F5-41BA-830F-D31AF94B1E7D}"/>
              </a:ext>
            </a:extLst>
          </p:cNvPr>
          <p:cNvSpPr txBox="1"/>
          <p:nvPr/>
        </p:nvSpPr>
        <p:spPr>
          <a:xfrm>
            <a:off x="609601" y="5679856"/>
            <a:ext cx="7531229" cy="861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참고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) </a:t>
            </a:r>
            <a:r>
              <a:rPr lang="en-US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PyTorch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이미지 </a:t>
            </a:r>
            <a:r>
              <a:rPr lang="ko-KR" altLang="en-US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텐서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 자료 구조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lvl="1"/>
            <a:r>
              <a:rPr lang="pt-B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input size (N, </a:t>
            </a:r>
            <a:r>
              <a:rPr lang="pt-BR" altLang="ko-KR" sz="16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</a:t>
            </a:r>
            <a:r>
              <a:rPr lang="pt-BR" altLang="ko-KR" sz="1600" baseline="-250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</a:t>
            </a:r>
            <a:r>
              <a:rPr lang="pt-B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, H, W) 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배치 크기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ko-KR" altLang="en-US" sz="1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채널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높이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(height)×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너비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(width)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크기의 </a:t>
            </a:r>
            <a:r>
              <a:rPr lang="ko-KR" altLang="en-US" sz="1400" dirty="0" err="1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텐서</a:t>
            </a:r>
            <a:endParaRPr lang="pt-BR" altLang="ko-KR" sz="1200" dirty="0">
              <a:solidFill>
                <a:srgbClr val="00B05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lvl="1"/>
            <a:r>
              <a:rPr lang="pt-B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output size (N, </a:t>
            </a:r>
            <a:r>
              <a:rPr lang="pt-BR" altLang="ko-KR" sz="16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</a:t>
            </a:r>
            <a:r>
              <a:rPr lang="en-US" altLang="ko-KR" sz="1600" baseline="-250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out</a:t>
            </a:r>
            <a:r>
              <a:rPr lang="pt-B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, H, W) 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배치 크기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ko-KR" altLang="en-US" sz="1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채널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높이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(height)×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너비</a:t>
            </a:r>
            <a:r>
              <a:rPr lang="en-US" altLang="ko-KR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(width)</a:t>
            </a:r>
            <a:r>
              <a:rPr lang="ko-KR" altLang="en-US" sz="1400" dirty="0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크기의 </a:t>
            </a:r>
            <a:r>
              <a:rPr lang="ko-KR" altLang="en-US" sz="1400" dirty="0" err="1">
                <a:solidFill>
                  <a:srgbClr val="00B05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텐서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98BB5C08-8E8D-494F-9838-AB7D3487C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16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9CBD2-FDC1-4C1A-9FDE-A3CBF2DC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이미지 표현 </a:t>
            </a:r>
            <a:r>
              <a:rPr lang="en-US" altLang="ko-KR" dirty="0" err="1"/>
              <a:t>PyTorch</a:t>
            </a:r>
            <a:r>
              <a:rPr lang="en-US" altLang="ko-KR" dirty="0"/>
              <a:t> vs.</a:t>
            </a:r>
            <a:r>
              <a:rPr lang="ko-KR" altLang="en-US" dirty="0"/>
              <a:t> </a:t>
            </a:r>
            <a:r>
              <a:rPr lang="en-US" altLang="ko-KR" dirty="0"/>
              <a:t>Matplotlib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E0F36-9AAA-4714-904A-2A52FC42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525780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image tensor data structure</a:t>
            </a:r>
          </a:p>
          <a:p>
            <a:pPr lvl="1"/>
            <a:r>
              <a:rPr lang="pt-BR" altLang="ko-KR" dirty="0"/>
              <a:t>input size (N, </a:t>
            </a:r>
            <a:r>
              <a:rPr lang="pt-BR" altLang="ko-KR" dirty="0">
                <a:solidFill>
                  <a:srgbClr val="FF0000"/>
                </a:solidFill>
              </a:rPr>
              <a:t>C</a:t>
            </a:r>
            <a:r>
              <a:rPr lang="pt-BR" altLang="ko-KR" baseline="-25000" dirty="0">
                <a:solidFill>
                  <a:srgbClr val="FF0000"/>
                </a:solidFill>
              </a:rPr>
              <a:t>in</a:t>
            </a:r>
            <a:r>
              <a:rPr lang="pt-BR" altLang="ko-KR" dirty="0"/>
              <a:t>, H, W)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배치 크기</a:t>
            </a:r>
            <a:r>
              <a:rPr lang="en-US" altLang="ko-KR" dirty="0">
                <a:solidFill>
                  <a:srgbClr val="00B050"/>
                </a:solidFill>
              </a:rPr>
              <a:t>×</a:t>
            </a:r>
            <a:r>
              <a:rPr lang="ko-KR" altLang="en-US" dirty="0">
                <a:solidFill>
                  <a:srgbClr val="FF0000"/>
                </a:solidFill>
              </a:rPr>
              <a:t>채널</a:t>
            </a:r>
            <a:r>
              <a:rPr lang="en-US" altLang="ko-KR" dirty="0">
                <a:solidFill>
                  <a:srgbClr val="00B050"/>
                </a:solidFill>
              </a:rPr>
              <a:t>×</a:t>
            </a:r>
            <a:r>
              <a:rPr lang="ko-KR" altLang="en-US" dirty="0">
                <a:solidFill>
                  <a:srgbClr val="00B050"/>
                </a:solidFill>
              </a:rPr>
              <a:t>높이</a:t>
            </a:r>
            <a:r>
              <a:rPr lang="en-US" altLang="ko-KR" dirty="0">
                <a:solidFill>
                  <a:srgbClr val="00B050"/>
                </a:solidFill>
              </a:rPr>
              <a:t>(height)×</a:t>
            </a:r>
            <a:r>
              <a:rPr lang="ko-KR" altLang="en-US" dirty="0">
                <a:solidFill>
                  <a:srgbClr val="00B050"/>
                </a:solidFill>
              </a:rPr>
              <a:t>너비</a:t>
            </a:r>
            <a:r>
              <a:rPr lang="en-US" altLang="ko-KR" dirty="0">
                <a:solidFill>
                  <a:srgbClr val="00B050"/>
                </a:solidFill>
              </a:rPr>
              <a:t>(width)</a:t>
            </a:r>
            <a:r>
              <a:rPr lang="ko-KR" altLang="en-US" dirty="0">
                <a:solidFill>
                  <a:srgbClr val="00B050"/>
                </a:solidFill>
              </a:rPr>
              <a:t> 크기의 </a:t>
            </a:r>
            <a:r>
              <a:rPr lang="ko-KR" altLang="en-US" dirty="0" err="1">
                <a:solidFill>
                  <a:srgbClr val="00B050"/>
                </a:solidFill>
              </a:rPr>
              <a:t>텐서</a:t>
            </a:r>
            <a:endParaRPr lang="pt-BR" altLang="ko-KR" dirty="0">
              <a:solidFill>
                <a:srgbClr val="00B050"/>
              </a:solidFill>
            </a:endParaRPr>
          </a:p>
          <a:p>
            <a:pPr lvl="1"/>
            <a:r>
              <a:rPr lang="pt-BR" altLang="ko-KR" dirty="0"/>
              <a:t>output size (N, </a:t>
            </a:r>
            <a:r>
              <a:rPr lang="pt-BR" altLang="ko-KR" dirty="0">
                <a:solidFill>
                  <a:srgbClr val="FF0000"/>
                </a:solidFill>
              </a:rPr>
              <a:t>C</a:t>
            </a:r>
            <a:r>
              <a:rPr lang="en-US" altLang="ko-KR" baseline="-25000" dirty="0">
                <a:solidFill>
                  <a:srgbClr val="FF0000"/>
                </a:solidFill>
              </a:rPr>
              <a:t>out</a:t>
            </a:r>
            <a:r>
              <a:rPr lang="pt-BR" altLang="ko-KR" dirty="0"/>
              <a:t>, H, W) </a:t>
            </a:r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배치 크기</a:t>
            </a:r>
            <a:r>
              <a:rPr lang="en-US" altLang="ko-KR" dirty="0">
                <a:solidFill>
                  <a:srgbClr val="00B050"/>
                </a:solidFill>
              </a:rPr>
              <a:t>×</a:t>
            </a:r>
            <a:r>
              <a:rPr lang="ko-KR" altLang="en-US" dirty="0">
                <a:solidFill>
                  <a:srgbClr val="FF0000"/>
                </a:solidFill>
              </a:rPr>
              <a:t>채널</a:t>
            </a:r>
            <a:r>
              <a:rPr lang="en-US" altLang="ko-KR" dirty="0">
                <a:solidFill>
                  <a:srgbClr val="00B050"/>
                </a:solidFill>
              </a:rPr>
              <a:t>×</a:t>
            </a:r>
            <a:r>
              <a:rPr lang="ko-KR" altLang="en-US" dirty="0">
                <a:solidFill>
                  <a:srgbClr val="00B050"/>
                </a:solidFill>
              </a:rPr>
              <a:t>높이</a:t>
            </a:r>
            <a:r>
              <a:rPr lang="en-US" altLang="ko-KR" dirty="0">
                <a:solidFill>
                  <a:srgbClr val="00B050"/>
                </a:solidFill>
              </a:rPr>
              <a:t>(height)×</a:t>
            </a:r>
            <a:r>
              <a:rPr lang="ko-KR" altLang="en-US" dirty="0">
                <a:solidFill>
                  <a:srgbClr val="00B050"/>
                </a:solidFill>
              </a:rPr>
              <a:t>너비</a:t>
            </a:r>
            <a:r>
              <a:rPr lang="en-US" altLang="ko-KR" dirty="0">
                <a:solidFill>
                  <a:srgbClr val="00B050"/>
                </a:solidFill>
              </a:rPr>
              <a:t>(width)</a:t>
            </a:r>
            <a:r>
              <a:rPr lang="ko-KR" altLang="en-US" dirty="0">
                <a:solidFill>
                  <a:srgbClr val="00B050"/>
                </a:solidFill>
              </a:rPr>
              <a:t> 크기의 </a:t>
            </a:r>
            <a:r>
              <a:rPr lang="ko-KR" altLang="en-US" dirty="0" err="1">
                <a:solidFill>
                  <a:srgbClr val="00B050"/>
                </a:solidFill>
              </a:rPr>
              <a:t>텐서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ko-KR" altLang="en-US" dirty="0"/>
          </a:p>
          <a:p>
            <a:r>
              <a:rPr lang="en-US" altLang="ko-KR" dirty="0"/>
              <a:t>matplotlib</a:t>
            </a:r>
            <a:r>
              <a:rPr lang="ko-KR" altLang="en-US" dirty="0"/>
              <a:t>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en-US" altLang="ko-KR" dirty="0">
                <a:hlinkClick r:id="rId4"/>
              </a:rPr>
              <a:t>https://matplotlib.org/3.1.1/api/_as_gen/matplotlib.pyplot.imshow.html</a:t>
            </a:r>
            <a:endParaRPr lang="en-US" altLang="ko-KR" dirty="0"/>
          </a:p>
          <a:p>
            <a:pPr lvl="1"/>
            <a:r>
              <a:rPr lang="ko-KR" altLang="ko-KR" b="1" dirty="0" err="1">
                <a:cs typeface="Courier New" panose="02070309020205020404" pitchFamily="49" charset="0"/>
              </a:rPr>
              <a:t>matplotlib.pyplot.imshow</a:t>
            </a:r>
            <a:r>
              <a:rPr lang="ko-KR" altLang="ko-KR" dirty="0">
                <a:solidFill>
                  <a:srgbClr val="333333"/>
                </a:solidFill>
              </a:rPr>
              <a:t>(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X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cmap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norm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aspect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interpolation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alpha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vmin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vmax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origin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extent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shape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=&lt;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deprecated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 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parameter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&gt;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filternorm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=1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filterrad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=4.0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imlim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=&lt;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deprecated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 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parameter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&gt;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resample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url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*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data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=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None</a:t>
            </a:r>
            <a:r>
              <a:rPr lang="ko-KR" altLang="ko-KR" dirty="0">
                <a:solidFill>
                  <a:srgbClr val="333333"/>
                </a:solidFill>
              </a:rPr>
              <a:t>, </a:t>
            </a:r>
            <a:r>
              <a:rPr lang="ko-KR" altLang="ko-KR" i="1" dirty="0">
                <a:solidFill>
                  <a:srgbClr val="333333"/>
                </a:solidFill>
                <a:cs typeface="Courier New" panose="02070309020205020404" pitchFamily="49" charset="0"/>
              </a:rPr>
              <a:t>**</a:t>
            </a:r>
            <a:r>
              <a:rPr lang="ko-KR" altLang="ko-KR" i="1" dirty="0" err="1">
                <a:solidFill>
                  <a:srgbClr val="333333"/>
                </a:solidFill>
                <a:cs typeface="Courier New" panose="02070309020205020404" pitchFamily="49" charset="0"/>
              </a:rPr>
              <a:t>kwargs</a:t>
            </a:r>
            <a:r>
              <a:rPr lang="ko-KR" altLang="ko-KR" dirty="0">
                <a:solidFill>
                  <a:srgbClr val="333333"/>
                </a:solidFill>
              </a:rPr>
              <a:t>)</a:t>
            </a:r>
            <a:r>
              <a:rPr lang="ko-KR" altLang="ko-KR" dirty="0"/>
              <a:t> </a:t>
            </a:r>
            <a:endParaRPr lang="en-US" altLang="ko-KR" dirty="0"/>
          </a:p>
          <a:p>
            <a:pPr marL="469900" lvl="1" indent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b="1" dirty="0" err="1">
                <a:solidFill>
                  <a:srgbClr val="333333"/>
                </a:solidFill>
              </a:rPr>
              <a:t>X</a:t>
            </a:r>
            <a:r>
              <a:rPr lang="ko-KR" altLang="ko-KR" dirty="0">
                <a:solidFill>
                  <a:srgbClr val="333333"/>
                </a:solidFill>
              </a:rPr>
              <a:t> : </a:t>
            </a:r>
            <a:r>
              <a:rPr lang="ko-KR" altLang="ko-KR" dirty="0" err="1">
                <a:solidFill>
                  <a:srgbClr val="333333"/>
                </a:solidFill>
              </a:rPr>
              <a:t>array-like</a:t>
            </a:r>
            <a:r>
              <a:rPr lang="ko-KR" altLang="ko-KR" dirty="0">
                <a:solidFill>
                  <a:srgbClr val="333333"/>
                </a:solidFill>
              </a:rPr>
              <a:t> </a:t>
            </a:r>
            <a:r>
              <a:rPr lang="ko-KR" altLang="ko-KR" dirty="0" err="1">
                <a:solidFill>
                  <a:srgbClr val="333333"/>
                </a:solidFill>
              </a:rPr>
              <a:t>or</a:t>
            </a:r>
            <a:r>
              <a:rPr lang="ko-KR" altLang="ko-KR" dirty="0">
                <a:solidFill>
                  <a:srgbClr val="333333"/>
                </a:solidFill>
              </a:rPr>
              <a:t> PIL </a:t>
            </a:r>
            <a:r>
              <a:rPr lang="ko-KR" altLang="ko-KR" dirty="0" err="1">
                <a:solidFill>
                  <a:srgbClr val="333333"/>
                </a:solidFill>
              </a:rPr>
              <a:t>image</a:t>
            </a:r>
            <a:endParaRPr lang="ko-KR" altLang="ko-KR" dirty="0">
              <a:solidFill>
                <a:srgbClr val="333333"/>
              </a:solidFill>
            </a:endParaRPr>
          </a:p>
          <a:p>
            <a:pPr marL="1385887" lvl="3" indent="-4572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600" dirty="0">
                <a:solidFill>
                  <a:srgbClr val="333333"/>
                </a:solidFill>
              </a:rPr>
              <a:t>The </a:t>
            </a:r>
            <a:r>
              <a:rPr lang="ko-KR" altLang="ko-KR" sz="1600" dirty="0" err="1">
                <a:solidFill>
                  <a:srgbClr val="333333"/>
                </a:solidFill>
              </a:rPr>
              <a:t>image</a:t>
            </a:r>
            <a:r>
              <a:rPr lang="ko-KR" altLang="ko-KR" sz="1600" dirty="0">
                <a:solidFill>
                  <a:srgbClr val="333333"/>
                </a:solidFill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</a:rPr>
              <a:t>data</a:t>
            </a:r>
            <a:r>
              <a:rPr lang="ko-KR" altLang="ko-KR" sz="1600" dirty="0">
                <a:solidFill>
                  <a:srgbClr val="333333"/>
                </a:solidFill>
              </a:rPr>
              <a:t>. </a:t>
            </a:r>
            <a:r>
              <a:rPr lang="ko-KR" altLang="ko-KR" sz="1600" dirty="0" err="1">
                <a:solidFill>
                  <a:srgbClr val="333333"/>
                </a:solidFill>
              </a:rPr>
              <a:t>Supported</a:t>
            </a:r>
            <a:r>
              <a:rPr lang="ko-KR" altLang="ko-KR" sz="1600" dirty="0">
                <a:solidFill>
                  <a:srgbClr val="333333"/>
                </a:solidFill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</a:rPr>
              <a:t>array</a:t>
            </a:r>
            <a:r>
              <a:rPr lang="ko-KR" altLang="ko-KR" sz="1600" dirty="0">
                <a:solidFill>
                  <a:srgbClr val="333333"/>
                </a:solidFill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</a:rPr>
              <a:t>shapes</a:t>
            </a:r>
            <a:r>
              <a:rPr lang="ko-KR" altLang="ko-KR" sz="1600" dirty="0">
                <a:solidFill>
                  <a:srgbClr val="333333"/>
                </a:solidFill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</a:rPr>
              <a:t>are</a:t>
            </a:r>
            <a:r>
              <a:rPr lang="ko-KR" altLang="ko-KR" sz="1600" dirty="0">
                <a:solidFill>
                  <a:srgbClr val="333333"/>
                </a:solidFill>
              </a:rPr>
              <a:t>:</a:t>
            </a:r>
          </a:p>
          <a:p>
            <a:pPr marL="1371600" lvl="5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M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):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an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image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with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scalar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data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 The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data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is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visualized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using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a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colormap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1371600" lvl="5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M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ko-KR" sz="16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3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):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an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image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with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RGB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values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(0-1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float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or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0-255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int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).</a:t>
            </a:r>
          </a:p>
          <a:p>
            <a:pPr marL="1371600" lvl="5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M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ko-KR" sz="16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4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):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an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image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with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RGBA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values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(0-1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float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or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0-255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int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),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i.e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including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 err="1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transparency</a:t>
            </a:r>
            <a:r>
              <a:rPr lang="ko-KR" altLang="ko-KR" sz="1600" dirty="0">
                <a:solidFill>
                  <a:srgbClr val="333333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.</a:t>
            </a:r>
          </a:p>
          <a:p>
            <a:pPr marL="919163" lvl="2" indent="-4572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800" dirty="0">
                <a:solidFill>
                  <a:srgbClr val="FF3300"/>
                </a:solidFill>
              </a:rPr>
              <a:t>The </a:t>
            </a:r>
            <a:r>
              <a:rPr lang="ko-KR" altLang="ko-KR" sz="1800" dirty="0" err="1">
                <a:solidFill>
                  <a:srgbClr val="FF3300"/>
                </a:solidFill>
              </a:rPr>
              <a:t>first</a:t>
            </a:r>
            <a:r>
              <a:rPr lang="ko-KR" altLang="ko-KR" sz="1800" dirty="0">
                <a:solidFill>
                  <a:srgbClr val="FF3300"/>
                </a:solidFill>
              </a:rPr>
              <a:t> </a:t>
            </a:r>
            <a:r>
              <a:rPr lang="ko-KR" altLang="ko-KR" sz="1800" dirty="0" err="1">
                <a:solidFill>
                  <a:srgbClr val="FF3300"/>
                </a:solidFill>
              </a:rPr>
              <a:t>two</a:t>
            </a:r>
            <a:r>
              <a:rPr lang="ko-KR" altLang="ko-KR" sz="1800" dirty="0">
                <a:solidFill>
                  <a:srgbClr val="FF3300"/>
                </a:solidFill>
              </a:rPr>
              <a:t> </a:t>
            </a:r>
            <a:r>
              <a:rPr lang="ko-KR" altLang="ko-KR" sz="1800" dirty="0" err="1">
                <a:solidFill>
                  <a:srgbClr val="FF3300"/>
                </a:solidFill>
              </a:rPr>
              <a:t>dimensions</a:t>
            </a:r>
            <a:r>
              <a:rPr lang="ko-KR" altLang="ko-KR" sz="1800" dirty="0">
                <a:solidFill>
                  <a:srgbClr val="FF3300"/>
                </a:solidFill>
              </a:rPr>
              <a:t> (</a:t>
            </a:r>
            <a:r>
              <a:rPr lang="ko-KR" altLang="ko-KR" sz="1800" dirty="0" err="1">
                <a:solidFill>
                  <a:srgbClr val="FF3300"/>
                </a:solidFill>
              </a:rPr>
              <a:t>M</a:t>
            </a:r>
            <a:r>
              <a:rPr lang="ko-KR" altLang="ko-KR" sz="1800" dirty="0">
                <a:solidFill>
                  <a:srgbClr val="FF3300"/>
                </a:solidFill>
              </a:rPr>
              <a:t>, </a:t>
            </a:r>
            <a:r>
              <a:rPr lang="ko-KR" altLang="ko-KR" sz="1800" dirty="0" err="1">
                <a:solidFill>
                  <a:srgbClr val="FF3300"/>
                </a:solidFill>
              </a:rPr>
              <a:t>N</a:t>
            </a:r>
            <a:r>
              <a:rPr lang="ko-KR" altLang="ko-KR" sz="1800" dirty="0">
                <a:solidFill>
                  <a:srgbClr val="FF3300"/>
                </a:solidFill>
              </a:rPr>
              <a:t>) </a:t>
            </a:r>
            <a:r>
              <a:rPr lang="ko-KR" altLang="ko-KR" sz="1800" dirty="0" err="1">
                <a:solidFill>
                  <a:srgbClr val="FF3300"/>
                </a:solidFill>
              </a:rPr>
              <a:t>define</a:t>
            </a:r>
            <a:r>
              <a:rPr lang="ko-KR" altLang="ko-KR" sz="1800" dirty="0">
                <a:solidFill>
                  <a:srgbClr val="FF3300"/>
                </a:solidFill>
              </a:rPr>
              <a:t> the </a:t>
            </a:r>
            <a:r>
              <a:rPr lang="ko-KR" altLang="ko-KR" sz="1800" dirty="0" err="1">
                <a:solidFill>
                  <a:srgbClr val="FF3300"/>
                </a:solidFill>
              </a:rPr>
              <a:t>rows</a:t>
            </a:r>
            <a:r>
              <a:rPr lang="en-US" altLang="ko-KR" sz="1800" dirty="0">
                <a:solidFill>
                  <a:srgbClr val="FF3300"/>
                </a:solidFill>
              </a:rPr>
              <a:t>(height)</a:t>
            </a:r>
            <a:r>
              <a:rPr lang="ko-KR" altLang="ko-KR" sz="1800" dirty="0">
                <a:solidFill>
                  <a:srgbClr val="FF3300"/>
                </a:solidFill>
              </a:rPr>
              <a:t> and </a:t>
            </a:r>
            <a:r>
              <a:rPr lang="ko-KR" altLang="ko-KR" sz="1800" dirty="0" err="1">
                <a:solidFill>
                  <a:srgbClr val="FF3300"/>
                </a:solidFill>
              </a:rPr>
              <a:t>columns</a:t>
            </a:r>
            <a:r>
              <a:rPr lang="en-US" altLang="ko-KR" sz="1800" dirty="0">
                <a:solidFill>
                  <a:srgbClr val="FF3300"/>
                </a:solidFill>
              </a:rPr>
              <a:t>(width)</a:t>
            </a:r>
            <a:r>
              <a:rPr lang="ko-KR" altLang="ko-KR" sz="1800" dirty="0">
                <a:solidFill>
                  <a:srgbClr val="FF3300"/>
                </a:solidFill>
              </a:rPr>
              <a:t> of the </a:t>
            </a:r>
            <a:r>
              <a:rPr lang="ko-KR" altLang="ko-KR" sz="1800" dirty="0" err="1">
                <a:solidFill>
                  <a:srgbClr val="FF3300"/>
                </a:solidFill>
              </a:rPr>
              <a:t>image</a:t>
            </a:r>
            <a:r>
              <a:rPr lang="ko-KR" altLang="ko-KR" sz="1800" dirty="0">
                <a:solidFill>
                  <a:srgbClr val="FF3300"/>
                </a:solidFill>
              </a:rPr>
              <a:t>.</a:t>
            </a:r>
          </a:p>
          <a:p>
            <a:pPr marL="919163" lvl="2" indent="-4572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ko-KR" sz="1800" dirty="0" err="1">
                <a:solidFill>
                  <a:srgbClr val="333333"/>
                </a:solidFill>
              </a:rPr>
              <a:t>Out</a:t>
            </a:r>
            <a:r>
              <a:rPr lang="ko-KR" altLang="ko-KR" sz="1800" dirty="0">
                <a:solidFill>
                  <a:srgbClr val="333333"/>
                </a:solidFill>
              </a:rPr>
              <a:t>-of-</a:t>
            </a:r>
            <a:r>
              <a:rPr lang="ko-KR" altLang="ko-KR" sz="1800" dirty="0" err="1">
                <a:solidFill>
                  <a:srgbClr val="333333"/>
                </a:solidFill>
              </a:rPr>
              <a:t>range</a:t>
            </a:r>
            <a:r>
              <a:rPr lang="ko-KR" altLang="ko-KR" sz="1800" dirty="0">
                <a:solidFill>
                  <a:srgbClr val="333333"/>
                </a:solidFill>
              </a:rPr>
              <a:t> RGB(</a:t>
            </a:r>
            <a:r>
              <a:rPr lang="ko-KR" altLang="ko-KR" sz="1800" dirty="0" err="1">
                <a:solidFill>
                  <a:srgbClr val="333333"/>
                </a:solidFill>
              </a:rPr>
              <a:t>A</a:t>
            </a:r>
            <a:r>
              <a:rPr lang="ko-KR" altLang="ko-KR" sz="1800" dirty="0">
                <a:solidFill>
                  <a:srgbClr val="333333"/>
                </a:solidFill>
              </a:rPr>
              <a:t>) </a:t>
            </a:r>
            <a:r>
              <a:rPr lang="ko-KR" altLang="ko-KR" sz="1800" dirty="0" err="1">
                <a:solidFill>
                  <a:srgbClr val="333333"/>
                </a:solidFill>
              </a:rPr>
              <a:t>values</a:t>
            </a:r>
            <a:r>
              <a:rPr lang="ko-KR" altLang="ko-KR" sz="1800" dirty="0">
                <a:solidFill>
                  <a:srgbClr val="333333"/>
                </a:solidFill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</a:rPr>
              <a:t>are</a:t>
            </a:r>
            <a:r>
              <a:rPr lang="ko-KR" altLang="ko-KR" sz="1800" dirty="0">
                <a:solidFill>
                  <a:srgbClr val="333333"/>
                </a:solidFill>
              </a:rPr>
              <a:t> </a:t>
            </a:r>
            <a:r>
              <a:rPr lang="ko-KR" altLang="ko-KR" sz="1800" dirty="0" err="1">
                <a:solidFill>
                  <a:srgbClr val="333333"/>
                </a:solidFill>
              </a:rPr>
              <a:t>clipped</a:t>
            </a:r>
            <a:r>
              <a:rPr lang="ko-KR" altLang="ko-KR" sz="1800" dirty="0">
                <a:solidFill>
                  <a:srgbClr val="333333"/>
                </a:solidFill>
              </a:rPr>
              <a:t>.</a:t>
            </a:r>
            <a:endParaRPr lang="en-US" altLang="ko-KR" sz="1800" dirty="0"/>
          </a:p>
          <a:p>
            <a:endParaRPr lang="ko-KR" altLang="en-US" sz="28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429D54A-25D0-4812-BE4F-9D812C645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21"/>
    </mc:Choice>
    <mc:Fallback xmlns="">
      <p:transition spd="slow" advTm="5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430" y="1166018"/>
            <a:ext cx="6080503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레이블을 출력해보면 각 클래스를 뜻하는 숫자 16개가 나열된 것을 볼 수 있습니다.</a:t>
            </a:r>
          </a:p>
          <a:p>
            <a:pPr>
              <a:defRPr/>
            </a:pPr>
            <a:endParaRPr lang="ko-KR" altLang="en-US" dirty="0"/>
          </a:p>
          <a:p>
            <a:pPr marL="361950" indent="-361950">
              <a:buFont typeface="+mj-ea"/>
              <a:buAutoNum type="circleNumDbPlain" startAt="7"/>
              <a:defRPr/>
            </a:pPr>
            <a:r>
              <a:rPr lang="ko-KR" altLang="en-US" dirty="0"/>
              <a:t>이미지들의 클래스들은 ‘티셔츠/윗옷’, ‘바지’, 스웨터’, ‘드레스’, 코트, ‘샌들’, ‘셔츠’, ‘운동화’, 가방’, ‘</a:t>
            </a:r>
            <a:r>
              <a:rPr lang="ko-KR" altLang="en-US" dirty="0" err="1"/>
              <a:t>앵클부츠</a:t>
            </a:r>
            <a:r>
              <a:rPr lang="en-US" altLang="ko-KR" dirty="0"/>
              <a:t>’</a:t>
            </a:r>
            <a:r>
              <a:rPr lang="ko-KR" altLang="en-US" dirty="0"/>
              <a:t> 이렇게 10가지입니다.</a:t>
            </a:r>
          </a:p>
          <a:p>
            <a:pPr>
              <a:defRPr/>
            </a:pPr>
            <a:r>
              <a:rPr lang="ko-KR" altLang="en-US" dirty="0"/>
              <a:t>앞서 보았듯이 데이터셋에서는 이름 대신에 숫자 번호로 레이블이 주어집니다.</a:t>
            </a:r>
          </a:p>
          <a:p>
            <a:pPr>
              <a:defRPr/>
            </a:pPr>
            <a:r>
              <a:rPr lang="ko-KR" altLang="en-US" dirty="0"/>
              <a:t>우리가 해석하기 편하게 </a:t>
            </a:r>
            <a:r>
              <a:rPr lang="ko-KR" altLang="en-US" dirty="0" err="1"/>
              <a:t>딕셔너리를</a:t>
            </a:r>
            <a:r>
              <a:rPr lang="ko-KR" altLang="en-US" dirty="0"/>
              <a:t> </a:t>
            </a:r>
            <a:r>
              <a:rPr lang="ko-KR" altLang="en-US" dirty="0" err="1"/>
              <a:t>만들어두겠습니다</a:t>
            </a:r>
            <a:r>
              <a:rPr lang="ko-KR" altLang="en-US" dirty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99428" y="1166018"/>
            <a:ext cx="5992571" cy="841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06764" y="2093674"/>
            <a:ext cx="3310480" cy="45776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87B828A-8CE8-4755-A356-FFB81E52F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5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811305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앞의 </a:t>
            </a:r>
            <a:r>
              <a:rPr lang="ko-KR" altLang="en-US" dirty="0" err="1"/>
              <a:t>딕셔너리를</a:t>
            </a:r>
            <a:r>
              <a:rPr lang="ko-KR" altLang="en-US" dirty="0"/>
              <a:t> 이용하면 데이터 </a:t>
            </a:r>
            <a:r>
              <a:rPr lang="ko-KR" altLang="en-US" dirty="0" err="1"/>
              <a:t>시각화할</a:t>
            </a:r>
            <a:r>
              <a:rPr lang="ko-KR" altLang="en-US" dirty="0"/>
              <a:t> 때 사람이 알아보기 편리합니다.</a:t>
            </a:r>
          </a:p>
          <a:p>
            <a:pPr>
              <a:defRPr/>
            </a:pPr>
            <a:r>
              <a:rPr lang="ko-KR" altLang="en-US" dirty="0"/>
              <a:t>앞에서 사용한 </a:t>
            </a:r>
            <a:r>
              <a:rPr lang="en-US" altLang="ko-KR" dirty="0"/>
              <a:t>l</a:t>
            </a:r>
            <a:r>
              <a:rPr lang="ko-KR" altLang="en-US" dirty="0" err="1"/>
              <a:t>abels의</a:t>
            </a:r>
            <a:r>
              <a:rPr lang="ko-KR" altLang="en-US" dirty="0"/>
              <a:t> 영문 텍스트를 출력해보겠습니다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22659" y="1116135"/>
            <a:ext cx="3004729" cy="563234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2B5E8F9-B5F2-4A79-912B-BC84B0AAB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5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0972799" cy="201584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이미지의 데이터는 가로, 세로, 색상으로 구성된 차원 행렬로 표현됩니다.</a:t>
            </a:r>
          </a:p>
          <a:p>
            <a:pPr>
              <a:defRPr/>
            </a:pPr>
            <a:r>
              <a:rPr lang="ko-KR" altLang="en-US" dirty="0"/>
              <a:t>가로는 각각의 픽셀 수 그리고 </a:t>
            </a:r>
            <a:r>
              <a:rPr lang="ko-KR" altLang="en-US" dirty="0" err="1"/>
              <a:t>색상값은</a:t>
            </a:r>
            <a:r>
              <a:rPr lang="ko-KR" altLang="en-US" dirty="0"/>
              <a:t> 흑백 사진이니 </a:t>
            </a:r>
            <a:r>
              <a:rPr lang="en-US" altLang="ko-KR" dirty="0"/>
              <a:t>1</a:t>
            </a:r>
            <a:r>
              <a:rPr lang="ko-KR" altLang="en-US" dirty="0"/>
              <a:t>가지 숫자로 나타낼 수 있습니다.</a:t>
            </a:r>
          </a:p>
          <a:p>
            <a:pPr>
              <a:defRPr/>
            </a:pPr>
            <a:r>
              <a:rPr lang="ko-KR" altLang="en-US" dirty="0"/>
              <a:t>각 픽셀은 </a:t>
            </a:r>
            <a:r>
              <a:rPr lang="en-US" altLang="ko-KR" dirty="0"/>
              <a:t>0</a:t>
            </a:r>
            <a:r>
              <a:rPr lang="ko-KR" altLang="en-US" dirty="0"/>
              <a:t>부터 255까지 값을 갖습니다.</a:t>
            </a:r>
          </a:p>
          <a:p>
            <a:pPr>
              <a:defRPr/>
            </a:pPr>
            <a:r>
              <a:rPr lang="ko-KR" altLang="en-US" dirty="0" err="1"/>
              <a:t>FashionMNIST에서</a:t>
            </a:r>
            <a:r>
              <a:rPr lang="ko-KR" altLang="en-US" dirty="0"/>
              <a:t> 이미지의 크기는 28 × 28, 색상 채널은 흑백 </a:t>
            </a:r>
            <a:r>
              <a:rPr lang="en-US" altLang="ko-KR" dirty="0"/>
              <a:t>1</a:t>
            </a:r>
            <a:r>
              <a:rPr lang="ko-KR" altLang="en-US" dirty="0"/>
              <a:t>가지입니다.</a:t>
            </a:r>
          </a:p>
          <a:p>
            <a:pPr>
              <a:defRPr/>
            </a:pPr>
            <a:r>
              <a:rPr lang="ko-KR" altLang="en-US" dirty="0"/>
              <a:t>그러므로 입력 </a:t>
            </a:r>
            <a:r>
              <a:rPr lang="en-US" altLang="ko-KR" dirty="0"/>
              <a:t>x</a:t>
            </a:r>
            <a:r>
              <a:rPr lang="ko-KR" altLang="en-US" dirty="0"/>
              <a:t>의 </a:t>
            </a:r>
            <a:r>
              <a:rPr lang="ko-KR" altLang="en-US" dirty="0" err="1"/>
              <a:t>특성값</a:t>
            </a:r>
            <a:r>
              <a:rPr lang="ko-KR" altLang="en-US" dirty="0"/>
              <a:t> 총 개수는 28 × 28 × </a:t>
            </a:r>
            <a:r>
              <a:rPr lang="en-US" altLang="ko-KR" dirty="0"/>
              <a:t>1</a:t>
            </a:r>
            <a:r>
              <a:rPr lang="ko-KR" altLang="en-US" dirty="0"/>
              <a:t>개, 즉 78</a:t>
            </a:r>
            <a:r>
              <a:rPr lang="en-US" altLang="ko-KR" dirty="0"/>
              <a:t>4</a:t>
            </a:r>
            <a:r>
              <a:rPr lang="ko-KR" altLang="en-US" dirty="0"/>
              <a:t> 개입니다.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22673" y="3412973"/>
            <a:ext cx="3146652" cy="227900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627035C-7C58-4232-9690-04AA00733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0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ko-KR" altLang="en-US" dirty="0" err="1"/>
              <a:t>Fashion</a:t>
            </a:r>
            <a:r>
              <a:rPr lang="ko-KR" altLang="en-US" dirty="0"/>
              <a:t> MNIST </a:t>
            </a:r>
            <a:r>
              <a:rPr lang="en-US" altLang="ko-KR" dirty="0" err="1">
                <a:latin typeface="맑은 고딕"/>
              </a:rPr>
              <a:t>데이터셋</a:t>
            </a:r>
            <a:r>
              <a:rPr lang="ko-KR" altLang="en-US" dirty="0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170023" cy="2704338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 startAt="8"/>
              <a:defRPr/>
            </a:pPr>
            <a:r>
              <a:rPr lang="ko-KR" altLang="en-US" dirty="0"/>
              <a:t>개별 이미지를 꺼내 보기 위해서 다음과 같은 코드를 작성합니다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FashionMNIST</a:t>
            </a:r>
            <a:r>
              <a:rPr lang="ko-KR" altLang="en-US" dirty="0"/>
              <a:t> 데이터셋에서 첫 번째 이미지를 꺼내고 </a:t>
            </a:r>
            <a:r>
              <a:rPr lang="ko-KR" altLang="en-US" dirty="0" err="1"/>
              <a:t>squeeze</a:t>
            </a:r>
            <a:r>
              <a:rPr lang="ko-KR" altLang="en-US" dirty="0"/>
              <a:t>()와 </a:t>
            </a:r>
            <a:r>
              <a:rPr lang="ko-KR" altLang="en-US" dirty="0" err="1"/>
              <a:t>numpy</a:t>
            </a:r>
            <a:r>
              <a:rPr lang="ko-KR" altLang="en-US" dirty="0"/>
              <a:t>() 함수를 적용하여 </a:t>
            </a:r>
            <a:r>
              <a:rPr lang="ko-KR" altLang="en-US" dirty="0" err="1"/>
              <a:t>맷플롯립에서</a:t>
            </a:r>
            <a:r>
              <a:rPr lang="ko-KR" altLang="en-US" dirty="0"/>
              <a:t> 이용이 가능한 </a:t>
            </a:r>
            <a:r>
              <a:rPr lang="ko-KR" altLang="en-US" dirty="0" err="1"/>
              <a:t>넘파이</a:t>
            </a:r>
            <a:r>
              <a:rPr lang="ko-KR" altLang="en-US" dirty="0"/>
              <a:t> 행렬을 만듭니다.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그리고 앞서 </a:t>
            </a:r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이용하여 레이블 번호를 사람이 알아볼 수 있는 문자로 바꿉니다.</a:t>
            </a:r>
          </a:p>
          <a:p>
            <a:pPr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plt.show</a:t>
            </a:r>
            <a:r>
              <a:rPr lang="ko-KR" altLang="en-US" dirty="0"/>
              <a:t>() 함수를 불러 이미지를 확인합니다.</a:t>
            </a:r>
          </a:p>
          <a:p>
            <a:pPr>
              <a:defRPr/>
            </a:pPr>
            <a:r>
              <a:rPr lang="ko-KR" altLang="en-US" dirty="0"/>
              <a:t>다른 이미지들이 어떻게 생겼는지 궁금하다면 </a:t>
            </a:r>
            <a:r>
              <a:rPr lang="ko-KR" altLang="en-US" dirty="0" err="1"/>
              <a:t>idx</a:t>
            </a:r>
            <a:r>
              <a:rPr lang="ko-KR" altLang="en-US" dirty="0"/>
              <a:t> 변수를 </a:t>
            </a:r>
            <a:r>
              <a:rPr lang="ko-KR" altLang="en-US" dirty="0" err="1"/>
              <a:t>바꾸어가며</a:t>
            </a:r>
            <a:r>
              <a:rPr lang="ko-KR" altLang="en-US" dirty="0"/>
              <a:t> 개별 이미지가 어떻게 생겼는지 확인해보기 바랍니다.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3274" y="3870356"/>
            <a:ext cx="5547840" cy="2255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28817" y="3870356"/>
            <a:ext cx="2171888" cy="2126164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AAF7EE9-09D2-4A16-A212-AA9A8ADC3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ko-KR" altLang="en-US" dirty="0" err="1"/>
              <a:t>Fashion</a:t>
            </a:r>
            <a:r>
              <a:rPr lang="ko-KR" altLang="en-US" dirty="0"/>
              <a:t> MNIST </a:t>
            </a:r>
            <a:r>
              <a:rPr lang="en-US" altLang="ko-KR" dirty="0" err="1">
                <a:latin typeface="맑은 고딕"/>
              </a:rPr>
              <a:t>데이터셋</a:t>
            </a:r>
            <a:r>
              <a:rPr lang="ko-KR" altLang="en-US" dirty="0"/>
              <a:t> 알아보기 </a:t>
            </a:r>
            <a:r>
              <a:rPr lang="en-US" altLang="ko-KR" dirty="0"/>
              <a:t>: </a:t>
            </a:r>
            <a:r>
              <a:rPr lang="ko-KR" altLang="en-US" dirty="0"/>
              <a:t>전체코드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15E69B-D534-4C16-AA2D-372599ACB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15" y="1147762"/>
            <a:ext cx="3448050" cy="456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F2E67B-8C79-43AB-9294-F1E215C79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478" y="1147762"/>
            <a:ext cx="2924175" cy="5476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44CC35-7907-4509-839F-23CC59E4F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66" y="1197429"/>
            <a:ext cx="2771775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CE3C01-5410-45B5-B6FB-E1FB6A4D4B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10" y="2543175"/>
            <a:ext cx="2809875" cy="885825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2298A7D-EC37-4A15-AF29-F161D2FA9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880"/>
      </p:ext>
    </p:extLst>
  </p:cSld>
  <p:clrMapOvr>
    <a:masterClrMapping/>
  </p:clrMapOvr>
  <p:transition advTm="6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 인공 신경망으로 패션 아이템 분류하기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065328" cy="26888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FashionMNIST</a:t>
            </a:r>
            <a:r>
              <a:rPr lang="ko-KR" altLang="en-US" dirty="0"/>
              <a:t> 데이터셋에 대해 살펴보았습니다.</a:t>
            </a:r>
          </a:p>
          <a:p>
            <a:pPr>
              <a:defRPr/>
            </a:pPr>
            <a:r>
              <a:rPr lang="ko-KR" altLang="en-US" dirty="0"/>
              <a:t>이번 예제에서는 패션 아이템 이미지를 인식하여 레이블을 예측하는 기본적인 심층 인공 신경망 </a:t>
            </a:r>
            <a:r>
              <a:rPr lang="en-US" altLang="ko-KR" dirty="0"/>
              <a:t>Dee</a:t>
            </a:r>
            <a:r>
              <a:rPr lang="ko-KR" altLang="en-US" dirty="0" err="1"/>
              <a:t>p</a:t>
            </a:r>
            <a:r>
              <a:rPr lang="en-US" altLang="ko-KR" dirty="0"/>
              <a:t> N</a:t>
            </a:r>
            <a:r>
              <a:rPr lang="ko-KR" altLang="en-US" dirty="0" err="1"/>
              <a:t>eu</a:t>
            </a:r>
            <a:r>
              <a:rPr lang="en-US" altLang="ko-KR" dirty="0"/>
              <a:t>r</a:t>
            </a:r>
            <a:r>
              <a:rPr lang="ko-KR" altLang="en-US" dirty="0" err="1"/>
              <a:t>al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 err="1"/>
              <a:t>etwork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DNN을</a:t>
            </a:r>
            <a:r>
              <a:rPr lang="ko-KR" altLang="en-US" dirty="0"/>
              <a:t> 만들어보겠습니다.</a:t>
            </a:r>
          </a:p>
          <a:p>
            <a:pPr>
              <a:defRPr/>
            </a:pPr>
            <a:endParaRPr lang="ko-KR" altLang="en-US" dirty="0"/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파이토치</a:t>
            </a:r>
            <a:r>
              <a:rPr lang="ko-KR" altLang="en-US" dirty="0"/>
              <a:t>, 인공 신경망 모델의 재료들을 담고 있는 </a:t>
            </a:r>
            <a:r>
              <a:rPr lang="ko-KR" altLang="en-US" dirty="0" err="1">
                <a:solidFill>
                  <a:srgbClr val="00B050"/>
                </a:solidFill>
              </a:rPr>
              <a:t>nn</a:t>
            </a:r>
            <a:r>
              <a:rPr lang="ko-KR" altLang="en-US" dirty="0"/>
              <a:t> 모듈, 최적화를 위한 </a:t>
            </a:r>
            <a:r>
              <a:rPr lang="ko-KR" altLang="en-US" dirty="0" err="1">
                <a:solidFill>
                  <a:srgbClr val="00B050"/>
                </a:solidFill>
              </a:rPr>
              <a:t>optim</a:t>
            </a:r>
            <a:r>
              <a:rPr lang="ko-KR" altLang="en-US" dirty="0"/>
              <a:t> 모듈, </a:t>
            </a:r>
            <a:r>
              <a:rPr lang="ko-KR" altLang="en-US" dirty="0" err="1"/>
              <a:t>nn</a:t>
            </a:r>
            <a:r>
              <a:rPr lang="ko-KR" altLang="en-US" dirty="0"/>
              <a:t> 모듈의 함수 버전인 </a:t>
            </a:r>
            <a:r>
              <a:rPr lang="ko-KR" altLang="en-US" dirty="0" err="1">
                <a:solidFill>
                  <a:srgbClr val="00B050"/>
                </a:solidFill>
              </a:rPr>
              <a:t>functional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en-US" altLang="ko-KR" dirty="0"/>
              <a:t>F</a:t>
            </a:r>
            <a:r>
              <a:rPr lang="ko-KR" altLang="en-US" dirty="0"/>
              <a:t>로 불러 옵니다.</a:t>
            </a:r>
          </a:p>
          <a:p>
            <a:pPr>
              <a:defRPr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ko-KR" altLang="en-US" dirty="0" err="1"/>
              <a:t>토치비전의</a:t>
            </a:r>
            <a:r>
              <a:rPr lang="ko-KR" altLang="en-US" dirty="0"/>
              <a:t> 데이터셋을 다루기 위해 </a:t>
            </a:r>
            <a:r>
              <a:rPr lang="ko-KR" altLang="en-US" dirty="0" err="1">
                <a:solidFill>
                  <a:srgbClr val="00B050"/>
                </a:solidFill>
              </a:rPr>
              <a:t>transforms</a:t>
            </a:r>
            <a:r>
              <a:rPr lang="ko-KR" altLang="en-US" dirty="0" err="1"/>
              <a:t>와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datasets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임포트합니다</a:t>
            </a:r>
            <a:r>
              <a:rPr lang="ko-KR" altLang="en-US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70598" y="3999249"/>
            <a:ext cx="6050804" cy="195089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B862FB6-3821-4005-B850-6BD076AFF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4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 인공 신경망으로 패션 아이템 분류하기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071411" cy="345156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u="sng" dirty="0"/>
              <a:t>torch.cuda.is</a:t>
            </a:r>
            <a:r>
              <a:rPr lang="en-US" altLang="ko-KR" u="sng" dirty="0"/>
              <a:t>_</a:t>
            </a:r>
            <a:r>
              <a:rPr lang="ko-KR" altLang="en-US" u="sng" dirty="0" err="1"/>
              <a:t>available</a:t>
            </a:r>
            <a:r>
              <a:rPr lang="ko-KR" altLang="en-US" u="sng" dirty="0"/>
              <a:t>() 함수는 현재 컴퓨터에서 </a:t>
            </a:r>
            <a:r>
              <a:rPr lang="ko-KR" altLang="en-US" u="sng" dirty="0" err="1"/>
              <a:t>CUDA를</a:t>
            </a:r>
            <a:r>
              <a:rPr lang="ko-KR" altLang="en-US" u="sng" dirty="0"/>
              <a:t> 이용할 수 있는지 알아보는 함수입니다.</a:t>
            </a:r>
          </a:p>
          <a:p>
            <a:pPr>
              <a:defRPr/>
            </a:pPr>
            <a:r>
              <a:rPr lang="ko-KR" altLang="en-US" dirty="0" err="1"/>
              <a:t>CUDA용</a:t>
            </a:r>
            <a:r>
              <a:rPr lang="ko-KR" altLang="en-US" dirty="0"/>
              <a:t> </a:t>
            </a:r>
            <a:r>
              <a:rPr lang="ko-KR" altLang="en-US" dirty="0" err="1"/>
              <a:t>PyTorch를</a:t>
            </a:r>
            <a:r>
              <a:rPr lang="ko-KR" altLang="en-US" dirty="0"/>
              <a:t> 설치하고 </a:t>
            </a:r>
            <a:r>
              <a:rPr lang="ko-KR" altLang="en-US" dirty="0" err="1"/>
              <a:t>CUDA도</a:t>
            </a:r>
            <a:r>
              <a:rPr lang="ko-KR" altLang="en-US" dirty="0"/>
              <a:t> 제대로 설치했다면 </a:t>
            </a:r>
            <a:r>
              <a:rPr lang="ko-KR" altLang="en-US" dirty="0" err="1"/>
              <a:t>True를</a:t>
            </a:r>
            <a:r>
              <a:rPr lang="ko-KR" altLang="en-US" dirty="0"/>
              <a:t> 반환하고 </a:t>
            </a:r>
            <a:r>
              <a:rPr lang="ko-KR" altLang="en-US" dirty="0" err="1"/>
              <a:t>CUDA를</a:t>
            </a:r>
            <a:r>
              <a:rPr lang="ko-KR" altLang="en-US" dirty="0"/>
              <a:t> 설치하지 않았거나 오류가 있다면 </a:t>
            </a:r>
            <a:r>
              <a:rPr lang="ko-KR" altLang="en-US" dirty="0" err="1"/>
              <a:t>False를</a:t>
            </a:r>
            <a:r>
              <a:rPr lang="ko-KR" altLang="en-US" dirty="0"/>
              <a:t> </a:t>
            </a:r>
            <a:r>
              <a:rPr lang="ko-KR" altLang="en-US" dirty="0" err="1"/>
              <a:t>반환할겁니다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u="sng" dirty="0"/>
              <a:t>이 값을 기준으로 </a:t>
            </a:r>
            <a:r>
              <a:rPr lang="ko-KR" altLang="en-US" u="sng" dirty="0" err="1"/>
              <a:t>CUDA를</a:t>
            </a:r>
            <a:r>
              <a:rPr lang="ko-KR" altLang="en-US" u="sng" dirty="0"/>
              <a:t> 지원하면 </a:t>
            </a:r>
            <a:r>
              <a:rPr lang="en-US" altLang="ko-KR" u="sng" dirty="0"/>
              <a:t>‘</a:t>
            </a:r>
            <a:r>
              <a:rPr lang="ko-KR" altLang="en-US" u="sng" dirty="0" err="1"/>
              <a:t>cuda</a:t>
            </a:r>
            <a:r>
              <a:rPr lang="en-US" altLang="ko-KR" u="sng" dirty="0"/>
              <a:t>’</a:t>
            </a:r>
            <a:r>
              <a:rPr lang="ko-KR" altLang="en-US" u="sng" dirty="0"/>
              <a:t>를, 아니면 </a:t>
            </a:r>
            <a:r>
              <a:rPr lang="en-US" altLang="ko-KR" u="sng" dirty="0"/>
              <a:t>‘</a:t>
            </a:r>
            <a:r>
              <a:rPr lang="ko-KR" altLang="en-US" u="sng" dirty="0" err="1"/>
              <a:t>cpu</a:t>
            </a:r>
            <a:r>
              <a:rPr lang="en-US" altLang="ko-KR" u="sng" dirty="0"/>
              <a:t>’</a:t>
            </a:r>
            <a:r>
              <a:rPr lang="ko-KR" altLang="en-US" u="sng" dirty="0"/>
              <a:t>를 </a:t>
            </a:r>
            <a:r>
              <a:rPr lang="ko-KR" altLang="en-US" u="sng" dirty="0" err="1"/>
              <a:t>torch.device에</a:t>
            </a:r>
            <a:r>
              <a:rPr lang="ko-KR" altLang="en-US" u="sng" dirty="0"/>
              <a:t> 설정한 후 변수에 </a:t>
            </a:r>
            <a:r>
              <a:rPr lang="ko-KR" altLang="en-US" u="sng" dirty="0" err="1"/>
              <a:t>저장해놓으면</a:t>
            </a:r>
            <a:r>
              <a:rPr lang="ko-KR" altLang="en-US" u="sng" dirty="0"/>
              <a:t> 여러 환경에서 돌아가야 하는 코드를 공유해야 할 때 유용하게 쓸 수 있습니다.</a:t>
            </a:r>
          </a:p>
          <a:p>
            <a:pPr>
              <a:defRPr/>
            </a:pPr>
            <a:r>
              <a:rPr lang="ko-KR" altLang="en-US" dirty="0"/>
              <a:t>이 예제에서는 이 문자열을 </a:t>
            </a:r>
            <a:r>
              <a:rPr lang="ko-KR" altLang="en-US" dirty="0" err="1"/>
              <a:t>DEVICE라는</a:t>
            </a:r>
            <a:r>
              <a:rPr lang="ko-KR" altLang="en-US" dirty="0"/>
              <a:t> 변수에 </a:t>
            </a:r>
            <a:r>
              <a:rPr lang="ko-KR" altLang="en-US" dirty="0" err="1"/>
              <a:t>저장해두겠습니다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/>
              <a:t>이 변수는 나중에 </a:t>
            </a:r>
            <a:r>
              <a:rPr lang="ko-KR" altLang="en-US" dirty="0" err="1"/>
              <a:t>텐서와</a:t>
            </a:r>
            <a:r>
              <a:rPr lang="ko-KR" altLang="en-US" dirty="0"/>
              <a:t> 가중치에 대한 연산을 </a:t>
            </a:r>
            <a:r>
              <a:rPr lang="ko-KR" altLang="en-US" dirty="0" err="1"/>
              <a:t>CPU와</a:t>
            </a:r>
            <a:r>
              <a:rPr lang="ko-KR" altLang="en-US" dirty="0"/>
              <a:t> GPU 중 어디서 실행할지 결정할 때 쓰입니다.</a:t>
            </a:r>
          </a:p>
          <a:p>
            <a:pPr>
              <a:defRPr/>
            </a:pPr>
            <a:r>
              <a:rPr lang="ko-KR" altLang="en-US" u="sng" dirty="0" err="1"/>
              <a:t>CUDA용</a:t>
            </a:r>
            <a:r>
              <a:rPr lang="ko-KR" altLang="en-US" u="sng" dirty="0"/>
              <a:t> </a:t>
            </a:r>
            <a:r>
              <a:rPr lang="ko-KR" altLang="en-US" u="sng" dirty="0" err="1"/>
              <a:t>파이토치를</a:t>
            </a:r>
            <a:r>
              <a:rPr lang="ko-KR" altLang="en-US" u="sng" dirty="0"/>
              <a:t> 설치하지 않았더라도 나중에 </a:t>
            </a:r>
            <a:r>
              <a:rPr lang="ko-KR" altLang="en-US" u="sng" dirty="0" err="1"/>
              <a:t>GPU를</a:t>
            </a:r>
            <a:r>
              <a:rPr lang="ko-KR" altLang="en-US" u="sng" dirty="0"/>
              <a:t> 가진 누군가가 돌려볼 수 있도록 항상 이 코드를 포함하는 것을 추천합니다.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43841" y="4617587"/>
            <a:ext cx="6904318" cy="83827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BC6D42A-7F43-4158-86CB-DA00FAD51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37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 인공 신경망으로 패션 아이템 분류하기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202358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 startAt="2"/>
              <a:defRPr/>
            </a:pPr>
            <a:r>
              <a:rPr lang="ko-KR" altLang="en-US" dirty="0" err="1"/>
              <a:t>FashionMNIST부터는</a:t>
            </a:r>
            <a:r>
              <a:rPr lang="ko-KR" altLang="en-US" dirty="0"/>
              <a:t> 데이터가 본격적으로 많아집니다.</a:t>
            </a:r>
          </a:p>
          <a:p>
            <a:pPr>
              <a:defRPr/>
            </a:pPr>
            <a:r>
              <a:rPr lang="ko-KR" altLang="en-US" dirty="0"/>
              <a:t>이미지가 수만 개이므로 전체 데이터를 한꺼번에 사용하는 것은 효율적이지 않으니, 여러 개의 배치로 잘라 사용하겠습니다.</a:t>
            </a:r>
          </a:p>
          <a:p>
            <a:pPr>
              <a:defRPr/>
            </a:pPr>
            <a:r>
              <a:rPr lang="ko-KR" altLang="en-US" dirty="0"/>
              <a:t>각 미니배치의 크기는 64개로 하겠습니다.</a:t>
            </a:r>
          </a:p>
          <a:p>
            <a:pPr>
              <a:defRPr/>
            </a:pPr>
            <a:r>
              <a:rPr lang="ko-KR" altLang="en-US" dirty="0" err="1"/>
              <a:t>이폭은</a:t>
            </a:r>
            <a:r>
              <a:rPr lang="ko-KR" altLang="en-US" dirty="0"/>
              <a:t> 30으로 하겠습니다.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69074" y="3429000"/>
            <a:ext cx="2453852" cy="82303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EF73F0-6B08-4C79-9D34-E18431691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6122892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/>
              <a:t>딥러닝에서는</a:t>
            </a:r>
            <a:r>
              <a:rPr lang="ko-KR" altLang="en-US" dirty="0"/>
              <a:t> 어쩌면 모델보다 중요한 것이 바로 좋은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데이터사이언스에서도</a:t>
            </a:r>
            <a:r>
              <a:rPr lang="ko-KR" altLang="en-US" dirty="0"/>
              <a:t> ‘콩 심은 데 콩 나고 팔 심은 데 </a:t>
            </a:r>
            <a:r>
              <a:rPr lang="ko-KR" altLang="en-US" dirty="0" err="1"/>
              <a:t>팔난다’는</a:t>
            </a:r>
            <a:r>
              <a:rPr lang="ko-KR" altLang="en-US" dirty="0"/>
              <a:t> 뜻인‘</a:t>
            </a:r>
            <a:r>
              <a:rPr lang="en-US" altLang="ko-KR" dirty="0"/>
              <a:t>Garbage In Garbage  Out’</a:t>
            </a:r>
            <a:r>
              <a:rPr lang="ko-KR" altLang="en-US" dirty="0"/>
              <a:t>이라는 표현이 통합니다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u="sng" dirty="0" err="1"/>
              <a:t>딥러닝</a:t>
            </a:r>
            <a:r>
              <a:rPr lang="ko-KR" altLang="en-US" u="sng" dirty="0"/>
              <a:t> 모델을 만들고 학습하기에 앞서 데이터를 모아서 가공하는 일부터 시작해야 합니다.</a:t>
            </a:r>
          </a:p>
          <a:p>
            <a:pPr>
              <a:defRPr/>
            </a:pPr>
            <a:r>
              <a:rPr lang="ko-KR" altLang="en-US" dirty="0"/>
              <a:t>실제 서비스를 만들 때 엔지니어 시간의 대부분은 데이터를 가공하고 파이프라인을 만드는 데 쓰입니다.</a:t>
            </a:r>
          </a:p>
          <a:p>
            <a:pPr>
              <a:defRPr/>
            </a:pPr>
            <a:r>
              <a:rPr lang="ko-KR" altLang="en-US" u="sng" dirty="0" err="1"/>
              <a:t>토치비전이</a:t>
            </a:r>
            <a:r>
              <a:rPr lang="ko-KR" altLang="en-US" u="sng" dirty="0"/>
              <a:t> </a:t>
            </a:r>
            <a:r>
              <a:rPr lang="ko-KR" altLang="en-US" u="sng" dirty="0" err="1"/>
              <a:t>Fashion</a:t>
            </a:r>
            <a:r>
              <a:rPr lang="ko-KR" altLang="en-US" u="sng" dirty="0"/>
              <a:t> MNIST 데이터셋을 자동으로 </a:t>
            </a:r>
            <a:r>
              <a:rPr lang="ko-KR" altLang="en-US" u="sng" dirty="0" err="1"/>
              <a:t>내려받고</a:t>
            </a:r>
            <a:r>
              <a:rPr lang="ko-KR" altLang="en-US" u="sng" dirty="0"/>
              <a:t> 학습 데이터를 나누는 일까지 해주니 걱정할 필요는 없습니다.</a:t>
            </a:r>
          </a:p>
          <a:p>
            <a:pPr>
              <a:defRPr/>
            </a:pPr>
            <a:r>
              <a:rPr lang="ko-KR" altLang="en-US" dirty="0"/>
              <a:t>일단 </a:t>
            </a:r>
            <a:r>
              <a:rPr lang="ko-KR" altLang="en-US" dirty="0" err="1"/>
              <a:t>토치비전과</a:t>
            </a:r>
            <a:r>
              <a:rPr lang="ko-KR" altLang="en-US" dirty="0"/>
              <a:t> </a:t>
            </a:r>
            <a:r>
              <a:rPr lang="ko-KR" altLang="en-US" dirty="0" err="1"/>
              <a:t>맷플롯립을</a:t>
            </a:r>
            <a:r>
              <a:rPr lang="ko-KR" altLang="en-US" dirty="0"/>
              <a:t> 이용해서 데이터셋을 관찰해보겠습니다.</a:t>
            </a:r>
          </a:p>
        </p:txBody>
      </p:sp>
      <p:pic>
        <p:nvPicPr>
          <p:cNvPr id="1026" name="Picture 2" descr="https://github.com/zalandoresearch/fashion-mnist/raw/master/doc/img/fashion-mnist-sprite.png">
            <a:extLst>
              <a:ext uri="{FF2B5EF4-FFF2-40B4-BE49-F238E27FC236}">
                <a16:creationId xmlns:a16="http://schemas.microsoft.com/office/drawing/2014/main" id="{EEFF9666-270D-4923-AF86-77FB1FCF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94" y="1143000"/>
            <a:ext cx="5376683" cy="53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933F246-0BAB-4E1B-8EAA-4C58D6CC2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5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4.2.2 이미지 분류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062446" cy="38316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이미지 분류는 한 장의 이미지를 받아 그 이미지가 어느 클래스(레이블)에 속하는지 알려주는 문제입니다.</a:t>
            </a:r>
          </a:p>
          <a:p>
            <a:pPr>
              <a:defRPr/>
            </a:pPr>
            <a:r>
              <a:rPr lang="ko-KR" altLang="en-US" dirty="0"/>
              <a:t>상대적으로 단순한 문제지만 상업적으로 가장 영향력이 있는 문제라고 생각합니다.</a:t>
            </a:r>
          </a:p>
          <a:p>
            <a:pPr>
              <a:defRPr/>
            </a:pPr>
            <a:r>
              <a:rPr lang="ko-KR" altLang="en-US" dirty="0"/>
              <a:t>인공 신경망을 이용한 이미지 분류 알고리즘들은 이미 여러 서비스에서 이미지 기반 검색, 추천, 광고 등에 사용되고 있습니다.</a:t>
            </a:r>
          </a:p>
          <a:p>
            <a:pPr>
              <a:defRPr/>
            </a:pPr>
            <a:r>
              <a:rPr lang="ko-KR" altLang="en-US" dirty="0"/>
              <a:t>연속된 이미지라고 할 수 있는 비디오 분류 모델들도 결국 기본적인 이미지 분류 방식에서 크게 벗어나지 않습니다.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8235" y="3632875"/>
            <a:ext cx="5875529" cy="235478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22540E-80B3-42C7-AD00-1BBCF408E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24461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dirty="0"/>
              <a:t>인공 신경망모델은 입력</a:t>
            </a:r>
            <a:r>
              <a:rPr lang="en-US" altLang="ko-KR" dirty="0"/>
              <a:t> x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레이블 </a:t>
            </a:r>
            <a:r>
              <a:rPr lang="en-US" altLang="ko-KR" dirty="0"/>
              <a:t>y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받아</a:t>
            </a:r>
            <a:r>
              <a:rPr lang="en-US" altLang="ko-KR" dirty="0"/>
              <a:t> </a:t>
            </a:r>
            <a:r>
              <a:rPr lang="ko-KR" altLang="en-US" dirty="0"/>
              <a:t>학습한</a:t>
            </a:r>
            <a:r>
              <a:rPr lang="en-US" altLang="ko-KR" dirty="0"/>
              <a:t> </a:t>
            </a:r>
            <a:r>
              <a:rPr lang="ko-KR" altLang="en-US" dirty="0"/>
              <a:t>다음, 새로운 </a:t>
            </a:r>
            <a:r>
              <a:rPr lang="en-US" altLang="ko-KR" dirty="0"/>
              <a:t>x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왔을 때 어떤 패션 아이템인지 예측할</a:t>
            </a:r>
            <a:r>
              <a:rPr lang="en-US" altLang="ko-KR" dirty="0"/>
              <a:t> </a:t>
            </a:r>
            <a:r>
              <a:rPr lang="ko-KR" altLang="en-US" dirty="0"/>
              <a:t>겁니다.</a:t>
            </a:r>
          </a:p>
          <a:p>
            <a:pPr>
              <a:defRPr/>
            </a:pPr>
            <a:r>
              <a:rPr lang="ko-KR" altLang="en-US" dirty="0"/>
              <a:t>우리가 사용할 모델은 레이어가 </a:t>
            </a:r>
            <a:r>
              <a:rPr lang="en-US" altLang="ko-KR" dirty="0"/>
              <a:t>3</a:t>
            </a:r>
            <a:r>
              <a:rPr lang="ko-KR" altLang="en-US" dirty="0"/>
              <a:t>개인 </a:t>
            </a:r>
            <a:r>
              <a:rPr lang="en-US" altLang="ko-KR" dirty="0"/>
              <a:t>3</a:t>
            </a:r>
            <a:r>
              <a:rPr lang="ko-KR" altLang="en-US" dirty="0"/>
              <a:t>층 인공 신경망입니다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  <a:defRPr/>
            </a:pPr>
            <a:r>
              <a:rPr lang="ko-KR" altLang="en-US" dirty="0"/>
              <a:t>먼저 생성자에 우리 모델의 가중치 변수들이 들어가는 연산을 선언해야 합니다.</a:t>
            </a:r>
          </a:p>
          <a:p>
            <a:pPr>
              <a:defRPr/>
            </a:pPr>
            <a:r>
              <a:rPr lang="ko-KR" altLang="en-US" dirty="0" err="1"/>
              <a:t>nn.Linear</a:t>
            </a:r>
            <a:r>
              <a:rPr lang="ko-KR" altLang="en-US" dirty="0"/>
              <a:t> 클래스는 선형결합을 수행하는 객체를 만듭니다.</a:t>
            </a:r>
          </a:p>
          <a:p>
            <a:pPr>
              <a:defRPr/>
            </a:pPr>
            <a:r>
              <a:rPr lang="ko-KR" altLang="en-US" dirty="0"/>
              <a:t>함수 </a:t>
            </a:r>
            <a:r>
              <a:rPr lang="ko-KR" altLang="en-US" dirty="0" err="1"/>
              <a:t>fc</a:t>
            </a:r>
            <a:r>
              <a:rPr lang="en-US" altLang="ko-KR" dirty="0"/>
              <a:t>1</a:t>
            </a:r>
            <a:r>
              <a:rPr lang="ko-KR" altLang="en-US" dirty="0"/>
              <a:t>()은 </a:t>
            </a:r>
            <a:r>
              <a:rPr lang="ko-KR" altLang="en-US" dirty="0" err="1"/>
              <a:t>픽셀값</a:t>
            </a:r>
            <a:r>
              <a:rPr lang="ko-KR" altLang="en-US" dirty="0"/>
              <a:t> 784개를 </a:t>
            </a:r>
            <a:r>
              <a:rPr lang="ko-KR" altLang="en-US" dirty="0" err="1"/>
              <a:t>입력받아</a:t>
            </a:r>
            <a:r>
              <a:rPr lang="ko-KR" altLang="en-US" dirty="0"/>
              <a:t> 가중치를 </a:t>
            </a:r>
            <a:r>
              <a:rPr lang="ko-KR" altLang="en-US" dirty="0" err="1"/>
              <a:t>행렬곱하고</a:t>
            </a:r>
            <a:r>
              <a:rPr lang="ko-KR" altLang="en-US" dirty="0"/>
              <a:t> 편향을 더해 256개의 값을 출력합니다.</a:t>
            </a:r>
          </a:p>
          <a:p>
            <a:pPr>
              <a:defRPr/>
            </a:pPr>
            <a:r>
              <a:rPr lang="ko-KR" altLang="en-US" dirty="0"/>
              <a:t>그리고 똑같은 과정으로 fc2()와 fc3</a:t>
            </a:r>
            <a:r>
              <a:rPr lang="en-US" altLang="ko-KR" dirty="0"/>
              <a:t>()</a:t>
            </a:r>
            <a:r>
              <a:rPr lang="ko-KR" altLang="en-US" dirty="0"/>
              <a:t> 함수를 거쳐 마지막에 값 10개를 출력할 겁니다.</a:t>
            </a:r>
          </a:p>
          <a:p>
            <a:pPr>
              <a:defRPr/>
            </a:pPr>
            <a:r>
              <a:rPr lang="ko-KR" altLang="en-US" dirty="0" err="1"/>
              <a:t>출력값</a:t>
            </a:r>
            <a:r>
              <a:rPr lang="ko-KR" altLang="en-US" dirty="0"/>
              <a:t> 10개 각각은 클래스를 나타내며 10개 중 값이 가장 큰 클래스가 이 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될 겁니다.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89734" y="4410635"/>
            <a:ext cx="5212532" cy="2270956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2549364-AD92-4E91-9C05-A9565F875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9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9"/>
            <a:ext cx="7328283" cy="5054160"/>
          </a:xfrm>
        </p:spPr>
        <p:txBody>
          <a:bodyPr>
            <a:normAutofit/>
          </a:bodyPr>
          <a:lstStyle/>
          <a:p>
            <a:pPr marL="361950" indent="-361950">
              <a:lnSpc>
                <a:spcPct val="120000"/>
              </a:lnSpc>
              <a:buFont typeface="+mj-ea"/>
              <a:buAutoNum type="circleNumDbPlain" startAt="4"/>
              <a:defRPr/>
            </a:pPr>
            <a:r>
              <a:rPr lang="ko-KR" altLang="en-US" sz="1800" dirty="0"/>
              <a:t>더 자세한 데이터 흐름은 </a:t>
            </a:r>
            <a:r>
              <a:rPr lang="ko-KR" altLang="en-US" sz="1800" dirty="0" err="1"/>
              <a:t>forward</a:t>
            </a:r>
            <a:r>
              <a:rPr lang="ko-KR" altLang="en-US" sz="1800" dirty="0"/>
              <a:t>() 함수에 정의됩니다.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/>
              <a:t>입력을 받아 </a:t>
            </a:r>
            <a:r>
              <a:rPr lang="ko-KR" altLang="en-US" sz="1800" dirty="0" err="1"/>
              <a:t>view</a:t>
            </a:r>
            <a:r>
              <a:rPr lang="ko-KR" altLang="en-US" sz="1800" dirty="0"/>
              <a:t>() 함수를 이용하여 </a:t>
            </a:r>
            <a:r>
              <a:rPr lang="en-US" altLang="ko-KR" sz="1800" dirty="0"/>
              <a:t>1</a:t>
            </a:r>
            <a:r>
              <a:rPr lang="ko-KR" altLang="en-US" sz="1800" dirty="0"/>
              <a:t>차원 행렬로 만든 다음 </a:t>
            </a:r>
            <a:r>
              <a:rPr lang="ko-KR" altLang="en-US" sz="1800" dirty="0" err="1"/>
              <a:t>fc</a:t>
            </a:r>
            <a:r>
              <a:rPr lang="en-US" altLang="ko-KR" sz="1800" dirty="0"/>
              <a:t>1</a:t>
            </a:r>
            <a:r>
              <a:rPr lang="ko-KR" altLang="en-US" sz="1800" dirty="0"/>
              <a:t>()과 fc2() 함수를 거친 데이터는 </a:t>
            </a:r>
            <a:r>
              <a:rPr lang="ko-KR" altLang="en-US" sz="1800" dirty="0" err="1"/>
              <a:t>ReLU</a:t>
            </a:r>
            <a:r>
              <a:rPr lang="ko-KR" altLang="en-US" sz="1800" dirty="0"/>
              <a:t>() 활성화 함수를 거칩니다</a:t>
            </a:r>
            <a:r>
              <a:rPr lang="en-US" altLang="ko-KR" sz="1800" dirty="0"/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/>
              <a:t>이전 장에서는 </a:t>
            </a:r>
            <a:r>
              <a:rPr lang="ko-KR" altLang="en-US" sz="1800" dirty="0" err="1"/>
              <a:t>torch.nn.ReLU</a:t>
            </a:r>
            <a:r>
              <a:rPr lang="ko-KR" altLang="en-US" sz="1800" dirty="0"/>
              <a:t>() 함수를 이용했지만, 가중치가 없는 연산은 </a:t>
            </a:r>
            <a:r>
              <a:rPr lang="ko-KR" altLang="en-US" sz="1800" dirty="0" err="1"/>
              <a:t>torch.nn.functional에</a:t>
            </a:r>
            <a:r>
              <a:rPr lang="ko-KR" altLang="en-US" sz="1800" dirty="0"/>
              <a:t> 있는 함수를 직접 사용하기도 합니다.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/>
              <a:t>이 예제에서는 </a:t>
            </a:r>
            <a:r>
              <a:rPr lang="ko-KR" altLang="en-US" sz="1800" dirty="0" err="1"/>
              <a:t>F.relu</a:t>
            </a:r>
            <a:r>
              <a:rPr lang="ko-KR" altLang="en-US" sz="1800" dirty="0"/>
              <a:t>() 함수를 사용했지만, 취향에 따라 같은 기능을 하는 객체를 생성하는 </a:t>
            </a:r>
            <a:r>
              <a:rPr lang="ko-KR" altLang="en-US" sz="1800" dirty="0" err="1"/>
              <a:t>nn.ReLU</a:t>
            </a:r>
            <a:r>
              <a:rPr lang="ko-KR" altLang="en-US" sz="1800" dirty="0"/>
              <a:t> 클래스를 사용해도 괜찮습니다.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 err="1"/>
              <a:t>nn.Linear</a:t>
            </a:r>
            <a:r>
              <a:rPr lang="en-US" altLang="ko-KR" sz="1800" dirty="0"/>
              <a:t>()</a:t>
            </a:r>
            <a:r>
              <a:rPr lang="ko-KR" altLang="en-US" sz="1800" dirty="0"/>
              <a:t> 함수와 같은 연산은 가중치가 있는 연산이기 때문에 생성자에 선언해주는 것이 좋습니다.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/>
              <a:t>마지막으로 fc3</a:t>
            </a:r>
            <a:r>
              <a:rPr lang="en-US" altLang="ko-KR" sz="1800" dirty="0"/>
              <a:t>()</a:t>
            </a:r>
            <a:r>
              <a:rPr lang="ko-KR" altLang="en-US" sz="1800" dirty="0"/>
              <a:t> 함수까지 거쳐 나온 값 10개는 이 모델의 출력이 됩니다.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37883" y="2675275"/>
            <a:ext cx="4191364" cy="222523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7EF7645-BE62-42A4-BC3E-36CA09422EBA}"/>
              </a:ext>
            </a:extLst>
          </p:cNvPr>
          <p:cNvSpPr/>
          <p:nvPr/>
        </p:nvSpPr>
        <p:spPr>
          <a:xfrm>
            <a:off x="9302044" y="1698592"/>
            <a:ext cx="2054577" cy="606970"/>
          </a:xfrm>
          <a:prstGeom prst="wedgeRoundRectCallout">
            <a:avLst>
              <a:gd name="adj1" fmla="val 1263"/>
              <a:gd name="adj2" fmla="val 182849"/>
              <a:gd name="adj3" fmla="val 1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나머지 항목들로 구성되는 차원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즉 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1</a:t>
            </a:r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784</a:t>
            </a:r>
            <a:endParaRPr lang="ko-KR" altLang="en-US" sz="1600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B6C60D7-70F0-4E46-93C8-FD0B5903A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9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34974"/>
            <a:ext cx="11437937" cy="464534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1800" dirty="0"/>
              <a:t>모델의 설계가 끝났으므로 모델을 선언해보겠습니다.</a:t>
            </a:r>
          </a:p>
          <a:p>
            <a:pPr>
              <a:defRPr/>
            </a:pPr>
            <a:r>
              <a:rPr lang="ko-KR" altLang="en-US" sz="1800" dirty="0"/>
              <a:t>선언과 동시에 </a:t>
            </a:r>
            <a:r>
              <a:rPr lang="ko-KR" altLang="en-US" sz="1800" dirty="0" err="1">
                <a:solidFill>
                  <a:srgbClr val="FF3300"/>
                </a:solidFill>
              </a:rPr>
              <a:t>to</a:t>
            </a:r>
            <a:r>
              <a:rPr lang="ko-KR" altLang="en-US" sz="1800" dirty="0">
                <a:solidFill>
                  <a:srgbClr val="FF3300"/>
                </a:solidFill>
              </a:rPr>
              <a:t>()</a:t>
            </a:r>
            <a:r>
              <a:rPr lang="ko-KR" altLang="en-US" sz="1800" dirty="0"/>
              <a:t> 함수로 연산을 어디서 수행할지 정할 수 있습니다.</a:t>
            </a:r>
          </a:p>
          <a:p>
            <a:pPr>
              <a:defRPr/>
            </a:pPr>
            <a:r>
              <a:rPr lang="ko-KR" altLang="en-US" sz="1800" dirty="0" err="1"/>
              <a:t>to</a:t>
            </a:r>
            <a:r>
              <a:rPr lang="ko-KR" altLang="en-US" sz="1800" dirty="0"/>
              <a:t>() 함수는 모델의 파라미터들을 지정한 장치의 메모리로 보내는 역할을 합니다.</a:t>
            </a:r>
          </a:p>
          <a:p>
            <a:pPr>
              <a:defRPr/>
            </a:pPr>
            <a:r>
              <a:rPr lang="ko-KR" altLang="en-US" sz="1800" dirty="0"/>
              <a:t>일반적으로 </a:t>
            </a:r>
            <a:r>
              <a:rPr lang="ko-KR" altLang="en-US" sz="1800" dirty="0" err="1"/>
              <a:t>CPU만</a:t>
            </a:r>
            <a:r>
              <a:rPr lang="ko-KR" altLang="en-US" sz="1800" dirty="0"/>
              <a:t> 사용한다면 필요 없지만, </a:t>
            </a:r>
            <a:r>
              <a:rPr lang="ko-KR" altLang="en-US" sz="1800" dirty="0" err="1"/>
              <a:t>GPU를</a:t>
            </a:r>
            <a:r>
              <a:rPr lang="ko-KR" altLang="en-US" sz="1800" dirty="0"/>
              <a:t> 사용하려면 </a:t>
            </a:r>
            <a:r>
              <a:rPr lang="ko-KR" altLang="en-US" sz="1800" dirty="0" err="1"/>
              <a:t>to</a:t>
            </a:r>
            <a:r>
              <a:rPr lang="ko-KR" altLang="en-US" sz="1800" dirty="0"/>
              <a:t>(“</a:t>
            </a:r>
            <a:r>
              <a:rPr lang="ko-KR" altLang="en-US" sz="1800" dirty="0" err="1">
                <a:solidFill>
                  <a:srgbClr val="FF0000"/>
                </a:solidFill>
              </a:rPr>
              <a:t>cuda</a:t>
            </a:r>
            <a:r>
              <a:rPr lang="ko-KR" altLang="en-US" sz="1800" dirty="0"/>
              <a:t>”)로 지정하여 </a:t>
            </a:r>
            <a:r>
              <a:rPr lang="ko-KR" altLang="en-US" sz="1800" dirty="0" err="1"/>
              <a:t>GPU의</a:t>
            </a:r>
            <a:r>
              <a:rPr lang="ko-KR" altLang="en-US" sz="1800" dirty="0"/>
              <a:t> 메모리로 보내야 합니다.</a:t>
            </a:r>
          </a:p>
          <a:p>
            <a:pPr>
              <a:defRPr/>
            </a:pPr>
            <a:r>
              <a:rPr lang="ko-KR" altLang="en-US" sz="1800" u="sng" dirty="0"/>
              <a:t>아무것도 지정하지 않으면 </a:t>
            </a:r>
            <a:r>
              <a:rPr lang="ko-KR" altLang="en-US" sz="1800" u="sng" dirty="0" err="1"/>
              <a:t>CPU에서</a:t>
            </a:r>
            <a:r>
              <a:rPr lang="ko-KR" altLang="en-US" sz="1800" u="sng" dirty="0"/>
              <a:t> 처리됩니다</a:t>
            </a:r>
            <a:r>
              <a:rPr lang="en-US" altLang="ko-KR" sz="1800" u="sng" dirty="0"/>
              <a:t>.</a:t>
            </a:r>
          </a:p>
          <a:p>
            <a:pPr marL="457200" indent="-457200">
              <a:buFont typeface="+mj-ea"/>
              <a:buAutoNum type="circleNumDbPlain" startAt="5"/>
              <a:defRPr/>
            </a:pPr>
            <a:endParaRPr lang="en-US" altLang="ko-KR" sz="1800" dirty="0"/>
          </a:p>
          <a:p>
            <a:pPr marL="361950" indent="-361950">
              <a:buFont typeface="+mj-ea"/>
              <a:buAutoNum type="circleNumDbPlain" startAt="5"/>
              <a:defRPr/>
            </a:pPr>
            <a:r>
              <a:rPr lang="en-US" altLang="ko-KR" sz="1800" dirty="0" err="1"/>
              <a:t>앞서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준비해둔</a:t>
            </a:r>
            <a:r>
              <a:rPr lang="en-US" altLang="ko-KR" sz="1800" dirty="0"/>
              <a:t> DEVICE </a:t>
            </a:r>
            <a:r>
              <a:rPr lang="en-US" altLang="ko-KR" sz="1800" dirty="0" err="1"/>
              <a:t>변수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덕분에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자동으로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CUDA를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사용할</a:t>
            </a:r>
            <a:r>
              <a:rPr lang="en-US" altLang="ko-KR" sz="1800" dirty="0"/>
              <a:t> </a:t>
            </a:r>
            <a:r>
              <a:rPr lang="en-US" altLang="ko-KR" sz="1800" dirty="0" err="1"/>
              <a:t>경우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GPU로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아닐</a:t>
            </a:r>
            <a:r>
              <a:rPr lang="en-US" altLang="ko-KR" sz="1800" dirty="0"/>
              <a:t> </a:t>
            </a:r>
            <a:r>
              <a:rPr lang="en-US" altLang="ko-KR" sz="1800" dirty="0" err="1"/>
              <a:t>경우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CPU로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보낼</a:t>
            </a:r>
            <a:r>
              <a:rPr lang="en-US" altLang="ko-KR" sz="1800" dirty="0"/>
              <a:t> 수 </a:t>
            </a:r>
            <a:r>
              <a:rPr lang="en-US" altLang="ko-KR" sz="1800" dirty="0" err="1"/>
              <a:t>있습니다</a:t>
            </a:r>
            <a:r>
              <a:rPr lang="en-US" altLang="ko-KR" sz="1800" dirty="0"/>
              <a:t>.</a:t>
            </a:r>
          </a:p>
          <a:p>
            <a:pPr marL="457200" indent="-457200">
              <a:buFont typeface="+mj-ea"/>
              <a:buAutoNum type="circleNumDbPlain" startAt="5"/>
              <a:defRPr/>
            </a:pPr>
            <a:endParaRPr lang="en-US" altLang="ko-KR" sz="1800" dirty="0"/>
          </a:p>
          <a:p>
            <a:pPr marL="457200" indent="-457200">
              <a:buFont typeface="+mj-ea"/>
              <a:buAutoNum type="circleNumDbPlain" startAt="5"/>
              <a:defRPr/>
            </a:pPr>
            <a:endParaRPr lang="en-US" altLang="ko-KR" sz="1800" dirty="0"/>
          </a:p>
          <a:p>
            <a:pPr marL="457200" indent="-457200">
              <a:buFont typeface="+mj-ea"/>
              <a:buAutoNum type="circleNumDbPlain" startAt="5"/>
              <a:defRPr/>
            </a:pPr>
            <a:endParaRPr lang="en-US" altLang="ko-KR" sz="1800" dirty="0"/>
          </a:p>
          <a:p>
            <a:pPr marL="361950" indent="-361950">
              <a:buFont typeface="+mj-ea"/>
              <a:buAutoNum type="circleNumDbPlain" startAt="5"/>
              <a:defRPr/>
            </a:pPr>
            <a:r>
              <a:rPr lang="ko-KR" altLang="en-US" sz="1800" dirty="0"/>
              <a:t>최적화 알고리즘으로는 </a:t>
            </a:r>
            <a:r>
              <a:rPr lang="ko-KR" altLang="en-US" sz="1800" dirty="0" err="1"/>
              <a:t>파이토치</a:t>
            </a:r>
            <a:r>
              <a:rPr lang="ko-KR" altLang="en-US" sz="1800" dirty="0"/>
              <a:t> 내장 모듈인 </a:t>
            </a:r>
            <a:r>
              <a:rPr lang="en-US" altLang="ko-KR" sz="1800" dirty="0" err="1"/>
              <a:t>optim.SGD</a:t>
            </a:r>
            <a:r>
              <a:rPr lang="ko-KR" altLang="en-US" sz="1800" dirty="0"/>
              <a:t>를 사용하겠습니다</a:t>
            </a:r>
            <a:r>
              <a:rPr lang="en-US" altLang="ko-KR" sz="1800" dirty="0"/>
              <a:t>. </a:t>
            </a:r>
          </a:p>
          <a:p>
            <a:pPr>
              <a:defRPr/>
            </a:pPr>
            <a:r>
              <a:rPr lang="en-US" altLang="ko-KR" sz="1800" dirty="0" err="1"/>
              <a:t>SGD</a:t>
            </a:r>
            <a:r>
              <a:rPr lang="en-US" altLang="ko-KR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stochastic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gradient descent</a:t>
            </a:r>
            <a:r>
              <a:rPr lang="ko-KR" altLang="en-US" sz="1800" dirty="0"/>
              <a:t>는 모델 최적화를 위한 확률적 </a:t>
            </a:r>
            <a:r>
              <a:rPr lang="ko-KR" altLang="en-US" sz="1800" dirty="0" err="1"/>
              <a:t>경사하강법입니다</a:t>
            </a:r>
            <a:r>
              <a:rPr lang="en-US" altLang="ko-KR" sz="1800" dirty="0"/>
              <a:t>.</a:t>
            </a:r>
          </a:p>
          <a:p>
            <a:pPr>
              <a:defRPr/>
            </a:pPr>
            <a:r>
              <a:rPr lang="ko-KR" altLang="en-US" sz="1800" dirty="0"/>
              <a:t>여기에 모델 내부의 정보를 넘겨주는 </a:t>
            </a:r>
            <a:r>
              <a:rPr lang="en-US" altLang="ko-KR" sz="1800" dirty="0" err="1"/>
              <a:t>model.parameters</a:t>
            </a:r>
            <a:r>
              <a:rPr lang="en-US" altLang="ko-KR" sz="1800" dirty="0"/>
              <a:t>() </a:t>
            </a:r>
            <a:r>
              <a:rPr lang="ko-KR" altLang="en-US" sz="1800" dirty="0"/>
              <a:t>함수와 임의로 설정한 </a:t>
            </a:r>
            <a:r>
              <a:rPr lang="ko-KR" altLang="en-US" sz="1800" dirty="0" err="1"/>
              <a:t>학습률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lr</a:t>
            </a:r>
            <a:r>
              <a:rPr lang="en-US" altLang="ko-KR" sz="1800" dirty="0"/>
              <a:t>)</a:t>
            </a:r>
            <a:r>
              <a:rPr lang="ko-KR" altLang="en-US" sz="1800" dirty="0"/>
              <a:t>인 </a:t>
            </a:r>
            <a:r>
              <a:rPr lang="en-US" altLang="ko-KR" sz="1800" dirty="0"/>
              <a:t>0.01</a:t>
            </a:r>
            <a:r>
              <a:rPr lang="ko-KR" altLang="en-US" sz="1800" dirty="0"/>
              <a:t>을 입력하겠습니다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8938" y="3715486"/>
            <a:ext cx="3734124" cy="609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BA9E1-EAEA-4891-AC2A-558899DCB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5780314"/>
            <a:ext cx="6591300" cy="733425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7AB8A463-0733-457B-AD4E-F91294094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59671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7"/>
              <a:defRPr/>
            </a:pPr>
            <a:r>
              <a:rPr lang="ko-KR" altLang="en-US" dirty="0"/>
              <a:t>학습은 데이터를 보고 모델의 가중치를 조절하는 작업을 반복하며 이뤄집니다.</a:t>
            </a:r>
          </a:p>
          <a:p>
            <a:pPr>
              <a:defRPr/>
            </a:pPr>
            <a:r>
              <a:rPr lang="ko-KR" altLang="en-US" dirty="0"/>
              <a:t>학습에 들어가는 모든 연산은 </a:t>
            </a:r>
            <a:r>
              <a:rPr lang="ko-KR" altLang="en-US" dirty="0" err="1"/>
              <a:t>train</a:t>
            </a:r>
            <a:r>
              <a:rPr lang="ko-KR" altLang="en-US" dirty="0"/>
              <a:t>() 함수 안에서 해결할 겁니다.</a:t>
            </a:r>
          </a:p>
          <a:p>
            <a:pPr>
              <a:defRPr/>
            </a:pPr>
            <a:r>
              <a:rPr lang="ko-KR" altLang="en-US" dirty="0"/>
              <a:t>학습에 필요한 요소는 학습할 </a:t>
            </a:r>
            <a:r>
              <a:rPr lang="ko-KR" altLang="en-US" dirty="0" err="1">
                <a:solidFill>
                  <a:srgbClr val="00B050"/>
                </a:solidFill>
              </a:rPr>
              <a:t>model</a:t>
            </a:r>
            <a:r>
              <a:rPr lang="ko-KR" altLang="en-US" dirty="0"/>
              <a:t>, 데이터를 공급해주는 </a:t>
            </a:r>
            <a:r>
              <a:rPr lang="ko-KR" altLang="en-US" dirty="0" err="1">
                <a:solidFill>
                  <a:srgbClr val="00B050"/>
                </a:solidFill>
              </a:rPr>
              <a:t>train_loader</a:t>
            </a:r>
            <a:r>
              <a:rPr lang="ko-KR" altLang="en-US" dirty="0"/>
              <a:t>, 최적화를 담당할 </a:t>
            </a:r>
            <a:r>
              <a:rPr lang="ko-KR" altLang="en-US" dirty="0" err="1">
                <a:solidFill>
                  <a:srgbClr val="00B050"/>
                </a:solidFill>
              </a:rPr>
              <a:t>optimizer</a:t>
            </a:r>
            <a:r>
              <a:rPr lang="ko-KR" altLang="en-US" dirty="0" err="1"/>
              <a:t>가</a:t>
            </a:r>
            <a:r>
              <a:rPr lang="ko-KR" altLang="en-US" dirty="0"/>
              <a:t> 전부입니다.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358775" indent="-358775">
              <a:buFont typeface="+mj-ea"/>
              <a:buAutoNum type="circleNumDbPlain" startAt="8"/>
              <a:defRPr/>
            </a:pPr>
            <a:r>
              <a:rPr lang="ko-KR" altLang="en-US" dirty="0"/>
              <a:t>먼저 모델을 학습 모드로 </a:t>
            </a:r>
            <a:r>
              <a:rPr lang="ko-KR" altLang="en-US" dirty="0" err="1"/>
              <a:t>바꿔놓습니다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지금은 모드가 큰 상관없지만, 학습/평가 모드에 따라 동작이 다른 </a:t>
            </a:r>
            <a:r>
              <a:rPr lang="ko-KR" altLang="en-US" dirty="0" err="1"/>
              <a:t>파이토치</a:t>
            </a:r>
            <a:r>
              <a:rPr lang="ko-KR" altLang="en-US" dirty="0"/>
              <a:t> 모듈(</a:t>
            </a:r>
            <a:r>
              <a:rPr lang="ko-KR" altLang="en-US" dirty="0" err="1"/>
              <a:t>드롭아웃</a:t>
            </a:r>
            <a:r>
              <a:rPr lang="ko-KR" altLang="en-US" dirty="0"/>
              <a:t> 등)이 있으므로 모델을 학습 모드로 </a:t>
            </a:r>
            <a:r>
              <a:rPr lang="ko-KR" altLang="en-US" dirty="0" err="1"/>
              <a:t>바꿔놓습니다</a:t>
            </a:r>
            <a:r>
              <a:rPr lang="ko-KR" altLang="en-US" dirty="0"/>
              <a:t>.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E6930-8385-4B7D-A400-4D22B324E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87" y="5412159"/>
            <a:ext cx="8963025" cy="828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BE51B0-54AC-48D4-8926-A98E44DE3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161" y="2688594"/>
            <a:ext cx="8982075" cy="8763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26FA814-6C84-4B4A-9318-40804FF39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90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241740" cy="4060406"/>
          </a:xfrm>
        </p:spPr>
        <p:txBody>
          <a:bodyPr>
            <a:normAutofit/>
          </a:bodyPr>
          <a:lstStyle/>
          <a:p>
            <a:pPr marL="358775" indent="-358775">
              <a:lnSpc>
                <a:spcPct val="120000"/>
              </a:lnSpc>
              <a:buFont typeface="+mj-ea"/>
              <a:buAutoNum type="circleNumDbPlain" startAt="9"/>
              <a:defRPr/>
            </a:pPr>
            <a:r>
              <a:rPr lang="ko-KR" altLang="en-US" dirty="0"/>
              <a:t>모델에 입력할 </a:t>
            </a:r>
            <a:r>
              <a:rPr lang="ko-KR" altLang="en-US" dirty="0" err="1"/>
              <a:t>data의</a:t>
            </a:r>
            <a:r>
              <a:rPr lang="ko-KR" altLang="en-US" dirty="0"/>
              <a:t> 모양은 배치크기, 컬러</a:t>
            </a:r>
            <a:r>
              <a:rPr lang="en-US" altLang="ko-KR" dirty="0"/>
              <a:t>(</a:t>
            </a:r>
            <a:r>
              <a:rPr lang="ko-KR" altLang="en-US" dirty="0"/>
              <a:t>채널</a:t>
            </a:r>
            <a:r>
              <a:rPr lang="en-US" altLang="ko-KR" dirty="0"/>
              <a:t>)</a:t>
            </a:r>
            <a:r>
              <a:rPr lang="ko-KR" altLang="en-US" dirty="0"/>
              <a:t>, 높이, 너비로 이뤄졌습니다.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 err="1"/>
              <a:t>data.size</a:t>
            </a:r>
            <a:r>
              <a:rPr lang="ko-KR" altLang="en-US" dirty="0"/>
              <a:t>() 함수로 출력해보면 [64, 1, 28, 28] 이라고 표시되는 것을 볼 수 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/>
              <a:t>앞서 모델의 가중치를 </a:t>
            </a:r>
            <a:r>
              <a:rPr lang="ko-KR" altLang="en-US" dirty="0" err="1"/>
              <a:t>GPU로</a:t>
            </a:r>
            <a:r>
              <a:rPr lang="ko-KR" altLang="en-US" dirty="0"/>
              <a:t> 보냈다면 학습 데이터도 같은 장치로 보내야 연산을 수행할 수 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/>
              <a:t>앞과 같이 </a:t>
            </a:r>
            <a:r>
              <a:rPr lang="ko-KR" altLang="en-US" dirty="0" err="1"/>
              <a:t>to</a:t>
            </a:r>
            <a:r>
              <a:rPr lang="ko-KR" altLang="en-US" dirty="0"/>
              <a:t>() 함수를 이용하여 같은 </a:t>
            </a:r>
            <a:r>
              <a:rPr lang="ko-KR" altLang="en-US" dirty="0" err="1"/>
              <a:t>DEVICE로</a:t>
            </a:r>
            <a:r>
              <a:rPr lang="ko-KR" altLang="en-US" dirty="0"/>
              <a:t> 보내겠습니다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64DAF5-53F6-4CED-A30B-49917A2CA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721" y="3196221"/>
            <a:ext cx="8953500" cy="15240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CDE4C25-BEAA-494B-8DC6-B66321DB4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5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4.2.3 이미지 분류를 위한 인공 신경망 구현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43002"/>
            <a:ext cx="10972799" cy="373798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1700" dirty="0"/>
              <a:t>그 이후의 학습 단계는 앞장의 예제와 비슷합니다.</a:t>
            </a:r>
          </a:p>
          <a:p>
            <a:pPr>
              <a:defRPr/>
            </a:pPr>
            <a:r>
              <a:rPr lang="ko-KR" altLang="en-US" sz="1700" dirty="0"/>
              <a:t>반복 때마다 기울기를 새로 계산하므로 </a:t>
            </a:r>
            <a:r>
              <a:rPr lang="ko-KR" altLang="en-US" sz="1700" dirty="0" err="1"/>
              <a:t>optimizer.zero</a:t>
            </a:r>
            <a:r>
              <a:rPr lang="en-US" altLang="ko-KR" sz="1700" dirty="0"/>
              <a:t>_</a:t>
            </a:r>
            <a:r>
              <a:rPr lang="ko-KR" altLang="en-US" sz="1700" dirty="0" err="1"/>
              <a:t>grad</a:t>
            </a:r>
            <a:r>
              <a:rPr lang="ko-KR" altLang="en-US" sz="1700" dirty="0"/>
              <a:t>() 함수를 호출해주고, 학습 데이터에 대한 모델의 </a:t>
            </a:r>
            <a:r>
              <a:rPr lang="ko-KR" altLang="en-US" sz="1700" dirty="0" err="1"/>
              <a:t>예측값인</a:t>
            </a:r>
            <a:r>
              <a:rPr lang="ko-KR" altLang="en-US" sz="1700" dirty="0"/>
              <a:t> </a:t>
            </a:r>
            <a:r>
              <a:rPr lang="ko-KR" altLang="en-US" sz="1700" dirty="0" err="1"/>
              <a:t>output을</a:t>
            </a:r>
            <a:r>
              <a:rPr lang="ko-KR" altLang="en-US" sz="1700" dirty="0"/>
              <a:t> 받아옵니다.</a:t>
            </a:r>
          </a:p>
          <a:p>
            <a:pPr>
              <a:defRPr/>
            </a:pPr>
            <a:r>
              <a:rPr lang="ko-KR" altLang="en-US" sz="1700" dirty="0" err="1"/>
              <a:t>output과</a:t>
            </a:r>
            <a:r>
              <a:rPr lang="ko-KR" altLang="en-US" sz="1700" dirty="0"/>
              <a:t> 레이블인 </a:t>
            </a:r>
            <a:r>
              <a:rPr lang="ko-KR" altLang="en-US" sz="1700" dirty="0" err="1"/>
              <a:t>target의</a:t>
            </a:r>
            <a:r>
              <a:rPr lang="ko-KR" altLang="en-US" sz="1700" dirty="0"/>
              <a:t> 오차를 구해야 합니다.</a:t>
            </a:r>
          </a:p>
          <a:p>
            <a:pPr>
              <a:defRPr/>
            </a:pPr>
            <a:r>
              <a:rPr lang="ko-KR" altLang="en-US" sz="1700" dirty="0"/>
              <a:t>앞 장에서는 클래스가 2개뿐이라서 이진 교차 엔트로피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binary</a:t>
            </a:r>
            <a:r>
              <a:rPr lang="ko-KR" altLang="en-US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cross</a:t>
            </a:r>
            <a:r>
              <a:rPr lang="ko-KR" altLang="en-US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entropy</a:t>
            </a:r>
            <a:r>
              <a:rPr lang="ko-KR" altLang="en-US" sz="1700" dirty="0"/>
              <a:t>를 이용했지만, 이번에는 </a:t>
            </a:r>
            <a:r>
              <a:rPr lang="en-US" altLang="ko-KR" sz="1700" dirty="0"/>
              <a:t>10</a:t>
            </a:r>
            <a:r>
              <a:rPr lang="ko-KR" altLang="en-US" sz="1700" dirty="0"/>
              <a:t>개의 클래스가 존재하므로 </a:t>
            </a:r>
            <a:r>
              <a:rPr lang="ko-KR" altLang="en-US" sz="1700" dirty="0">
                <a:solidFill>
                  <a:srgbClr val="FF3300"/>
                </a:solidFill>
              </a:rPr>
              <a:t>교차 엔트로피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cross</a:t>
            </a:r>
            <a:r>
              <a:rPr lang="ko-KR" altLang="en-US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entropy</a:t>
            </a:r>
            <a:r>
              <a:rPr lang="ko-KR" altLang="en-US" sz="1700" dirty="0"/>
              <a:t>를 사용해야 합니다.</a:t>
            </a:r>
          </a:p>
          <a:p>
            <a:pPr>
              <a:defRPr/>
            </a:pPr>
            <a:r>
              <a:rPr lang="ko-KR" altLang="en-US" sz="1700" dirty="0"/>
              <a:t>일반적인 </a:t>
            </a:r>
            <a:r>
              <a:rPr lang="ko-KR" altLang="en-US" sz="1700" dirty="0" err="1"/>
              <a:t>파이토치</a:t>
            </a:r>
            <a:r>
              <a:rPr lang="ko-KR" altLang="en-US" sz="1700" dirty="0"/>
              <a:t> 모듈과 같이 </a:t>
            </a:r>
            <a:r>
              <a:rPr lang="ko-KR" altLang="en-US" sz="1700" dirty="0" err="1"/>
              <a:t>nn.CrossEntropyLoss를</a:t>
            </a:r>
            <a:r>
              <a:rPr lang="ko-KR" altLang="en-US" sz="1700" dirty="0"/>
              <a:t> 이용하여 앞 </a:t>
            </a:r>
            <a:r>
              <a:rPr lang="ko-KR" altLang="en-US" sz="1700" dirty="0" err="1"/>
              <a:t>장에서처럼</a:t>
            </a:r>
            <a:r>
              <a:rPr lang="ko-KR" altLang="en-US" sz="1700" dirty="0"/>
              <a:t> </a:t>
            </a:r>
            <a:r>
              <a:rPr lang="ko-KR" altLang="en-US" sz="1700" dirty="0" err="1"/>
              <a:t>criterion</a:t>
            </a:r>
            <a:r>
              <a:rPr lang="ko-KR" altLang="en-US" sz="1700" dirty="0"/>
              <a:t>() 함수를 만들 수도 있지만, 가중치를 보관할 필요가 없으므로 </a:t>
            </a:r>
            <a:r>
              <a:rPr lang="ko-KR" altLang="en-US" sz="1700" dirty="0" err="1"/>
              <a:t>torch.nn.functional에</a:t>
            </a:r>
            <a:r>
              <a:rPr lang="ko-KR" altLang="en-US" sz="1700" dirty="0"/>
              <a:t> 있는 </a:t>
            </a:r>
            <a:r>
              <a:rPr lang="ko-KR" altLang="en-US" sz="1700" dirty="0" err="1"/>
              <a:t>cross</a:t>
            </a:r>
            <a:r>
              <a:rPr lang="en-US" altLang="ko-KR" sz="1700" dirty="0"/>
              <a:t>_</a:t>
            </a:r>
            <a:r>
              <a:rPr lang="ko-KR" altLang="en-US" sz="1700" dirty="0" err="1"/>
              <a:t>entropy</a:t>
            </a:r>
            <a:r>
              <a:rPr lang="ko-KR" altLang="en-US" sz="1700" dirty="0"/>
              <a:t>() 함수를 사용하겠습니다</a:t>
            </a:r>
            <a:r>
              <a:rPr lang="en-US" altLang="ko-KR" sz="1700" dirty="0"/>
              <a:t>.</a:t>
            </a:r>
          </a:p>
          <a:p>
            <a:pPr>
              <a:defRPr/>
            </a:pPr>
            <a:r>
              <a:rPr lang="ko-KR" altLang="en-US" sz="1700" dirty="0" err="1"/>
              <a:t>결괏값인</a:t>
            </a:r>
            <a:r>
              <a:rPr lang="ko-KR" altLang="en-US" sz="1700" dirty="0"/>
              <a:t> </a:t>
            </a:r>
            <a:r>
              <a:rPr lang="ko-KR" altLang="en-US" sz="1700" dirty="0" err="1"/>
              <a:t>loss는</a:t>
            </a:r>
            <a:r>
              <a:rPr lang="ko-KR" altLang="en-US" sz="1700" dirty="0"/>
              <a:t> 미니배치 64개의 오차 평균인 하나의 숫자입니다.</a:t>
            </a:r>
            <a:endParaRPr lang="en-US" altLang="ko-KR" sz="1700" dirty="0"/>
          </a:p>
          <a:p>
            <a:pPr>
              <a:defRPr/>
            </a:pPr>
            <a:endParaRPr lang="ko-KR" altLang="en-US" sz="1700" dirty="0"/>
          </a:p>
          <a:p>
            <a:pPr marL="342900" indent="-342900">
              <a:buFont typeface="+mj-ea"/>
              <a:buAutoNum type="circleNumDbPlain" startAt="10"/>
              <a:defRPr/>
            </a:pPr>
            <a:r>
              <a:rPr lang="ko-KR" altLang="en-US" sz="1700" dirty="0"/>
              <a:t>오차에 대해서 </a:t>
            </a:r>
            <a:r>
              <a:rPr lang="ko-KR" altLang="en-US" sz="1700" dirty="0" err="1"/>
              <a:t>backward</a:t>
            </a:r>
            <a:r>
              <a:rPr lang="ko-KR" altLang="en-US" sz="1700" dirty="0"/>
              <a:t>() 함수를 실행하면 기울기</a:t>
            </a:r>
            <a:r>
              <a:rPr lang="en-US" altLang="ko-KR" sz="17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gradient</a:t>
            </a:r>
            <a:r>
              <a:rPr lang="ko-KR" altLang="en-US" sz="1700" dirty="0"/>
              <a:t>가 계산되고 </a:t>
            </a:r>
            <a:r>
              <a:rPr lang="ko-KR" altLang="en-US" sz="1700" dirty="0" err="1"/>
              <a:t>optimizer.step</a:t>
            </a:r>
            <a:r>
              <a:rPr lang="ko-KR" altLang="en-US" sz="1700" dirty="0"/>
              <a:t>() 함수는 계산한 기울기를 앞에서 정의한 알고리즘에 맞추어 가중치를 수정해줍니다. </a:t>
            </a:r>
          </a:p>
          <a:p>
            <a:pPr>
              <a:defRPr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27837" y="4880988"/>
            <a:ext cx="5136326" cy="1889924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961FD47-DC93-420E-A4D7-0D44CCEB3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3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4.3 성능 측정하기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1146970" cy="52347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1800" dirty="0"/>
              <a:t>학습 데이터를 아무리 잘 구분하더라도 새로운 데이터를 만났을 때 성능이 낮다면 쓸모 없는 모델일 겁니다.</a:t>
            </a:r>
          </a:p>
          <a:p>
            <a:pPr>
              <a:defRPr/>
            </a:pPr>
            <a:r>
              <a:rPr lang="ko-KR" altLang="en-US" sz="1800" dirty="0"/>
              <a:t>우리가 원하는 것은 학습 데이터에 최적화한 모델이 아니라 모든 데이터에서 높은 성능을 보이는 모델이기 때문입니다.</a:t>
            </a:r>
          </a:p>
          <a:p>
            <a:pPr>
              <a:defRPr/>
            </a:pPr>
            <a:r>
              <a:rPr lang="ko-KR" altLang="en-US" sz="1800" dirty="0"/>
              <a:t>세상에 존재하는 모든 데이터에 최적화하는 것을 일반화라 하고 학습 데이터를 기반으로 한 모델이 학습하지 않은 데이터에 얼마나 적응하는지를 수치로 나타낸 것을 일반화 오류라고 합니다.</a:t>
            </a:r>
          </a:p>
          <a:p>
            <a:pPr>
              <a:defRPr/>
            </a:pPr>
            <a:r>
              <a:rPr lang="ko-KR" altLang="en-US" sz="1800" dirty="0"/>
              <a:t>일반화 오류는 학습과 실제 성능의 괴리를 뜻하므로 작을수록 좋습니다.</a:t>
            </a:r>
            <a:endParaRPr lang="en-US" altLang="ko-KR" sz="1800" dirty="0"/>
          </a:p>
          <a:p>
            <a:pPr>
              <a:defRPr/>
            </a:pPr>
            <a:endParaRPr lang="en-US" altLang="ko-KR" sz="1800" dirty="0"/>
          </a:p>
          <a:p>
            <a:pPr>
              <a:defRPr/>
            </a:pPr>
            <a:r>
              <a:rPr lang="ko-KR" altLang="en-US" sz="1800" dirty="0"/>
              <a:t>현실적으로 세상에 존재하는 데이터를 전부 모을 수는 없으므로 보통 학습 데이터의 일부를 떼어내어 평가용 데이터셋을 마련합니다.</a:t>
            </a:r>
          </a:p>
          <a:p>
            <a:pPr>
              <a:defRPr/>
            </a:pPr>
            <a:r>
              <a:rPr lang="ko-KR" altLang="en-US" sz="1800" dirty="0"/>
              <a:t>평가용 데이터셋을 보통 </a:t>
            </a:r>
            <a:r>
              <a:rPr lang="en-US" altLang="ko-KR" sz="1800" dirty="0"/>
              <a:t>T</a:t>
            </a:r>
            <a:r>
              <a:rPr lang="ko-KR" altLang="en-US" sz="1800" dirty="0" err="1"/>
              <a:t>est</a:t>
            </a:r>
            <a:r>
              <a:rPr lang="en-US" altLang="ko-KR" sz="1800" dirty="0"/>
              <a:t>S</a:t>
            </a:r>
            <a:r>
              <a:rPr lang="ko-KR" altLang="en-US" sz="1800" dirty="0" err="1"/>
              <a:t>et이라고도</a:t>
            </a:r>
            <a:r>
              <a:rPr lang="ko-KR" altLang="en-US" sz="1800" dirty="0"/>
              <a:t> 하며 모델이 학습 과정에서 본 적이 없는 ‘실제 세상의 모든 </a:t>
            </a:r>
            <a:r>
              <a:rPr lang="ko-KR" altLang="en-US" sz="1800" dirty="0" err="1"/>
              <a:t>데이터’를</a:t>
            </a:r>
            <a:r>
              <a:rPr lang="ko-KR" altLang="en-US" sz="1800" dirty="0"/>
              <a:t> 대표합니다.</a:t>
            </a:r>
          </a:p>
          <a:p>
            <a:pPr>
              <a:defRPr/>
            </a:pPr>
            <a:r>
              <a:rPr lang="ko-KR" altLang="en-US" sz="1800" dirty="0" err="1"/>
              <a:t>Fashion</a:t>
            </a:r>
            <a:r>
              <a:rPr lang="ko-KR" altLang="en-US" sz="1800" dirty="0"/>
              <a:t> </a:t>
            </a:r>
            <a:r>
              <a:rPr lang="ko-KR" altLang="en-US" sz="1800" dirty="0" err="1"/>
              <a:t>MNIST는</a:t>
            </a:r>
            <a:r>
              <a:rPr lang="ko-KR" altLang="en-US" sz="1800" dirty="0"/>
              <a:t> 비교적 규모가 작은 </a:t>
            </a:r>
            <a:r>
              <a:rPr lang="ko-KR" altLang="en-US" sz="1800" dirty="0" err="1"/>
              <a:t>데이터셋이므로</a:t>
            </a:r>
            <a:r>
              <a:rPr lang="ko-KR" altLang="en-US" sz="1800" dirty="0"/>
              <a:t> 학습과 테스트 두가지로 나뉘어 있습니다.</a:t>
            </a:r>
          </a:p>
          <a:p>
            <a:pPr>
              <a:defRPr/>
            </a:pPr>
            <a:r>
              <a:rPr lang="ko-KR" altLang="en-US" sz="1800" dirty="0"/>
              <a:t>하지만 일반적인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데이터셋은 학습, 검증</a:t>
            </a:r>
            <a:r>
              <a:rPr lang="en-US" altLang="ko-KR" sz="1800" dirty="0"/>
              <a:t>,</a:t>
            </a:r>
            <a:r>
              <a:rPr lang="ko-KR" altLang="en-US" sz="1800" dirty="0"/>
              <a:t> 테스트 </a:t>
            </a:r>
            <a:r>
              <a:rPr lang="en-US" altLang="ko-KR" sz="1800" dirty="0"/>
              <a:t>3</a:t>
            </a:r>
            <a:r>
              <a:rPr lang="ko-KR" altLang="en-US" sz="1800" dirty="0"/>
              <a:t>단계로 </a:t>
            </a:r>
            <a:r>
              <a:rPr lang="ko-KR" altLang="en-US" sz="1800" dirty="0" err="1"/>
              <a:t>나쉽니다</a:t>
            </a:r>
            <a:r>
              <a:rPr lang="ko-KR" altLang="en-US" sz="1800" dirty="0"/>
              <a:t>.</a:t>
            </a:r>
          </a:p>
          <a:p>
            <a:pPr>
              <a:defRPr/>
            </a:pPr>
            <a:r>
              <a:rPr lang="ko-KR" altLang="en-US" sz="1800" dirty="0"/>
              <a:t>학습용 데이터셋은 가중치를 조절하고, 검증용 데이터셋은 배치 크기와 모델 설계 같은 </a:t>
            </a:r>
            <a:r>
              <a:rPr lang="ko-KR" altLang="en-US" sz="1800" dirty="0" err="1"/>
              <a:t>하이퍼파라미터를</a:t>
            </a:r>
            <a:r>
              <a:rPr lang="ko-KR" altLang="en-US" sz="1800" dirty="0"/>
              <a:t> 조절하는 데 사용합니다.</a:t>
            </a:r>
          </a:p>
          <a:p>
            <a:pPr>
              <a:defRPr/>
            </a:pPr>
            <a:r>
              <a:rPr lang="ko-KR" altLang="en-US" sz="1800" dirty="0"/>
              <a:t>테스트용 데이터셋은 성능 보고에 사용합니다.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4.3 성능 측정하기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11"/>
              <a:defRPr/>
            </a:pPr>
            <a:r>
              <a:rPr lang="ko-KR" altLang="en-US" dirty="0"/>
              <a:t>모델이 일반화를 얼마나 잘하는지 알아보고 학습을 언제 멈추어야 할지 알아내는 용도로 평가한다는 뜻인 </a:t>
            </a:r>
            <a:r>
              <a:rPr lang="ko-KR" altLang="en-US" dirty="0" err="1"/>
              <a:t>evaluate</a:t>
            </a:r>
            <a:r>
              <a:rPr lang="ko-KR" altLang="en-US" dirty="0"/>
              <a:t>()함수를 만들어 </a:t>
            </a:r>
            <a:r>
              <a:rPr lang="ko-KR" altLang="en-US" dirty="0" err="1"/>
              <a:t>이폭이</a:t>
            </a:r>
            <a:r>
              <a:rPr lang="ko-KR" altLang="en-US" dirty="0"/>
              <a:t> 끝날 때마다 테스트셋으로 모델의 성능을 측정해보겠습니다.</a:t>
            </a:r>
          </a:p>
          <a:p>
            <a:pPr>
              <a:defRPr/>
            </a:pPr>
            <a:r>
              <a:rPr lang="ko-KR" altLang="en-US" dirty="0"/>
              <a:t>모델 평가가 목적이므로 최적화는 필요가 없습니다.</a:t>
            </a:r>
          </a:p>
          <a:p>
            <a:pPr>
              <a:defRPr/>
            </a:pPr>
            <a:r>
              <a:rPr lang="ko-KR" altLang="en-US" dirty="0"/>
              <a:t>모델과 테스트셋만 불러오도록 합니다.</a:t>
            </a:r>
          </a:p>
          <a:p>
            <a:pPr>
              <a:defRPr/>
            </a:pPr>
            <a:r>
              <a:rPr lang="ko-KR" altLang="en-US" dirty="0"/>
              <a:t>먼저 모델을 평가 모드로 바꿉니다.</a:t>
            </a:r>
          </a:p>
          <a:p>
            <a:pPr>
              <a:defRPr/>
            </a:pPr>
            <a:r>
              <a:rPr lang="ko-KR" altLang="en-US" dirty="0"/>
              <a:t>그리고 테스트 오차와 예측이 맞은 수를 담을 변수를 </a:t>
            </a:r>
            <a:r>
              <a:rPr lang="en-US" altLang="ko-KR" dirty="0"/>
              <a:t>0</a:t>
            </a:r>
            <a:r>
              <a:rPr lang="ko-KR" altLang="en-US" dirty="0"/>
              <a:t>으로 초기화합니다.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47905" y="3693158"/>
            <a:ext cx="4496190" cy="144792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A904019-F6A8-4CED-ACE1-B46EFA7C6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1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4.3 성능 측정하기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244942" cy="4407468"/>
          </a:xfrm>
        </p:spPr>
        <p:txBody>
          <a:bodyPr>
            <a:normAutofit fontScale="92500"/>
          </a:bodyPr>
          <a:lstStyle/>
          <a:p>
            <a:pPr marL="358775" indent="-358775">
              <a:buFont typeface="+mj-ea"/>
              <a:buAutoNum type="circleNumDbPlain" startAt="12"/>
              <a:defRPr/>
            </a:pPr>
            <a:r>
              <a:rPr lang="ko-KR" altLang="en-US" dirty="0"/>
              <a:t>평가 과정에서는 기울기를 계산하지 않아도 되므로 torch.no</a:t>
            </a:r>
            <a:r>
              <a:rPr lang="en-US" altLang="ko-KR" dirty="0"/>
              <a:t>_</a:t>
            </a:r>
            <a:r>
              <a:rPr lang="ko-KR" altLang="en-US" dirty="0" err="1"/>
              <a:t>grad를</a:t>
            </a:r>
            <a:r>
              <a:rPr lang="ko-KR" altLang="en-US" dirty="0"/>
              <a:t> 명시해줍니다.</a:t>
            </a:r>
          </a:p>
          <a:p>
            <a:pPr>
              <a:defRPr/>
            </a:pPr>
            <a:r>
              <a:rPr lang="ko-KR" altLang="en-US" dirty="0"/>
              <a:t>그리고 학습과 같이 데이터를 </a:t>
            </a:r>
            <a:r>
              <a:rPr lang="ko-KR" altLang="en-US" dirty="0" err="1"/>
              <a:t>DEVICE로</a:t>
            </a:r>
            <a:r>
              <a:rPr lang="ko-KR" altLang="en-US" dirty="0"/>
              <a:t> 보내고 모델의 </a:t>
            </a:r>
            <a:r>
              <a:rPr lang="ko-KR" altLang="en-US" dirty="0" err="1"/>
              <a:t>예측값인</a:t>
            </a:r>
            <a:r>
              <a:rPr lang="ko-KR" altLang="en-US" dirty="0"/>
              <a:t> </a:t>
            </a:r>
            <a:r>
              <a:rPr lang="ko-KR" altLang="en-US" dirty="0" err="1"/>
              <a:t>output을</a:t>
            </a:r>
            <a:r>
              <a:rPr lang="ko-KR" altLang="en-US" dirty="0"/>
              <a:t> 받아옵니다.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358775" indent="-358775">
              <a:buFont typeface="+mj-ea"/>
              <a:buAutoNum type="circleNumDbPlain" startAt="13"/>
              <a:defRPr/>
            </a:pPr>
            <a:r>
              <a:rPr lang="ko-KR" altLang="en-US" dirty="0"/>
              <a:t>평가를 위해서는 교차 엔트로피를 거칠 때 </a:t>
            </a:r>
            <a:r>
              <a:rPr lang="ko-KR" altLang="en-US" dirty="0" err="1"/>
              <a:t>reduction</a:t>
            </a:r>
            <a:r>
              <a:rPr lang="ko-KR" altLang="en-US" dirty="0"/>
              <a:t>=</a:t>
            </a:r>
            <a:r>
              <a:rPr lang="en-US" altLang="ko-KR" dirty="0"/>
              <a:t>’</a:t>
            </a:r>
            <a:r>
              <a:rPr lang="ko-KR" altLang="en-US" dirty="0" err="1"/>
              <a:t>sum’을</a:t>
            </a:r>
            <a:r>
              <a:rPr lang="ko-KR" altLang="en-US" dirty="0"/>
              <a:t> 지정해주어 미니배치의 평균 대신 합을 받아와야 합니다.</a:t>
            </a:r>
          </a:p>
          <a:p>
            <a:pPr>
              <a:defRPr/>
            </a:pPr>
            <a:r>
              <a:rPr lang="ko-KR" altLang="en-US" dirty="0"/>
              <a:t>테스트셋을 모두 돌고 나면 </a:t>
            </a:r>
            <a:r>
              <a:rPr lang="ko-KR" altLang="en-US" dirty="0" err="1"/>
              <a:t>test</a:t>
            </a:r>
            <a:r>
              <a:rPr lang="en-US" altLang="ko-KR" dirty="0"/>
              <a:t>_</a:t>
            </a:r>
            <a:r>
              <a:rPr lang="ko-KR" altLang="en-US" dirty="0" err="1"/>
              <a:t>loss는</a:t>
            </a:r>
            <a:r>
              <a:rPr lang="ko-KR" altLang="en-US" dirty="0"/>
              <a:t> 모든 테스트셋의 오차의 합이 될 겁니다.</a:t>
            </a:r>
          </a:p>
          <a:p>
            <a:pPr>
              <a:defRPr/>
            </a:pPr>
            <a:r>
              <a:rPr lang="ko-KR" altLang="en-US" dirty="0"/>
              <a:t>오차 정보도 유용하게 쓰이지만 사람에게 더 직관적인 정보는 </a:t>
            </a:r>
            <a:r>
              <a:rPr lang="en-US" altLang="ko-KR" dirty="0"/>
              <a:t>‘</a:t>
            </a:r>
            <a:r>
              <a:rPr lang="ko-KR" altLang="en-US" dirty="0"/>
              <a:t>테스트셋에서 모델이 얼마나 잘 맞혔느냐</a:t>
            </a:r>
            <a:r>
              <a:rPr lang="en-US" altLang="ko-KR" dirty="0"/>
              <a:t>’</a:t>
            </a:r>
            <a:r>
              <a:rPr lang="ko-KR" altLang="en-US" dirty="0"/>
              <a:t>입니다.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0395" y="1929198"/>
            <a:ext cx="7971210" cy="1707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120CE2-8798-426F-B916-5F31FA3B5F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99980" y="5574848"/>
            <a:ext cx="7392040" cy="853514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311028D8-13F6-4F3C-A234-B9075A778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7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619999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데이터셋은 우리가 풀고자 하는 문제를 정의합니다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문제 정의가 잘못되면 아무리 풀이를 잘해도 별 의미가 없기 때문에 데이터셋을 관찰하고 관리하는 기술도 매우 중요합니다.</a:t>
            </a:r>
          </a:p>
          <a:p>
            <a:pPr>
              <a:defRPr/>
            </a:pPr>
            <a:r>
              <a:rPr lang="ko-KR" altLang="en-US" dirty="0" err="1"/>
              <a:t>딥러닝에</a:t>
            </a:r>
            <a:r>
              <a:rPr lang="ko-KR" altLang="en-US" dirty="0"/>
              <a:t> 입문하면서 흔히 만나는 데이터셋이 바로 </a:t>
            </a:r>
            <a:r>
              <a:rPr lang="ko-KR" altLang="en-US" dirty="0" err="1"/>
              <a:t>MNIST라는</a:t>
            </a:r>
            <a:r>
              <a:rPr lang="ko-KR" altLang="en-US" dirty="0"/>
              <a:t> </a:t>
            </a:r>
            <a:r>
              <a:rPr lang="ko-KR" altLang="en-US" dirty="0" err="1"/>
              <a:t>손글씨</a:t>
            </a:r>
            <a:r>
              <a:rPr lang="ko-KR" altLang="en-US" dirty="0"/>
              <a:t> 숫자 </a:t>
            </a:r>
            <a:r>
              <a:rPr lang="ko-KR" altLang="en-US" dirty="0" err="1"/>
              <a:t>데이터셋입니다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/>
              <a:t>숫자를 인식하는 것은 이제 식상한 것 같아서, 패션 아이템을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ko-KR" altLang="en-US" dirty="0" err="1"/>
              <a:t>Fashion</a:t>
            </a:r>
            <a:r>
              <a:rPr lang="ko-KR" altLang="en-US" dirty="0"/>
              <a:t> </a:t>
            </a:r>
            <a:r>
              <a:rPr lang="ko-KR" altLang="en-US" dirty="0" err="1"/>
              <a:t>MNIST를</a:t>
            </a:r>
            <a:r>
              <a:rPr lang="ko-KR" altLang="en-US" dirty="0"/>
              <a:t> 준비해보았습니다.</a:t>
            </a:r>
          </a:p>
          <a:p>
            <a:pPr>
              <a:defRPr/>
            </a:pPr>
            <a:r>
              <a:rPr lang="ko-KR" altLang="en-US" dirty="0" err="1"/>
              <a:t>Fashion</a:t>
            </a:r>
            <a:r>
              <a:rPr lang="ko-KR" altLang="en-US" dirty="0"/>
              <a:t> </a:t>
            </a:r>
            <a:r>
              <a:rPr lang="ko-KR" altLang="en-US" dirty="0" err="1"/>
              <a:t>MNIST는</a:t>
            </a:r>
            <a:r>
              <a:rPr lang="ko-KR" altLang="en-US" dirty="0"/>
              <a:t> 28×28픽셀 70,000개</a:t>
            </a:r>
            <a:r>
              <a:rPr lang="en-US" altLang="ko-KR" dirty="0">
                <a:solidFill>
                  <a:srgbClr val="00B050"/>
                </a:solidFill>
              </a:rPr>
              <a:t>(60,000</a:t>
            </a:r>
            <a:r>
              <a:rPr lang="ko-KR" altLang="en-US" dirty="0">
                <a:solidFill>
                  <a:srgbClr val="00B050"/>
                </a:solidFill>
              </a:rPr>
              <a:t>개 학습데이터</a:t>
            </a:r>
            <a:r>
              <a:rPr lang="en-US" altLang="ko-KR" dirty="0">
                <a:solidFill>
                  <a:srgbClr val="00B050"/>
                </a:solidFill>
              </a:rPr>
              <a:t>, 10,000</a:t>
            </a:r>
            <a:r>
              <a:rPr lang="ko-KR" altLang="en-US" dirty="0">
                <a:solidFill>
                  <a:srgbClr val="00B050"/>
                </a:solidFill>
              </a:rPr>
              <a:t>개 테스트데이터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의 흑백 이미지로 구성되며 신발, 드레스, 가방 등 총 10가지 카테고리가 존재합니다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옆의 그림은 </a:t>
            </a:r>
            <a:r>
              <a:rPr lang="ko-KR" altLang="en-US" dirty="0" err="1"/>
              <a:t>Fashion</a:t>
            </a:r>
            <a:r>
              <a:rPr lang="ko-KR" altLang="en-US" dirty="0"/>
              <a:t> MNIST 데이터셋 안의 이미지를 무작위로 모아본 모습입니다.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29600" y="1166018"/>
            <a:ext cx="3810000" cy="374903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F3FE4FB-7F65-481D-A89D-5CB04902E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4.3 성능 측정하기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02728"/>
            <a:ext cx="10972798" cy="459024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1500" dirty="0"/>
              <a:t>모델의 성적표를 만들기 위해 일단 맞힌 개수를 모두 모아보겠습니다.</a:t>
            </a:r>
          </a:p>
          <a:p>
            <a:pPr>
              <a:defRPr/>
            </a:pPr>
            <a:r>
              <a:rPr lang="ko-KR" altLang="en-US" sz="1500" dirty="0" err="1"/>
              <a:t>output.max</a:t>
            </a:r>
            <a:r>
              <a:rPr lang="ko-KR" altLang="en-US" sz="1500" dirty="0"/>
              <a:t>() 함수는 가장 큰 값과 그 값의 인덱스의 </a:t>
            </a:r>
            <a:r>
              <a:rPr lang="en-US" altLang="ko-KR" sz="1500" dirty="0"/>
              <a:t>2</a:t>
            </a:r>
            <a:r>
              <a:rPr lang="ko-KR" altLang="en-US" sz="1500" dirty="0"/>
              <a:t>개 값을 출력합니다.</a:t>
            </a:r>
          </a:p>
          <a:p>
            <a:pPr>
              <a:defRPr/>
            </a:pPr>
            <a:r>
              <a:rPr lang="ko-KR" altLang="en-US" sz="1500" dirty="0"/>
              <a:t>이 인덱스가 바로 모델이 출력한 예측 클래스이기 때문에 우리는 인덱스를 보아야합니다</a:t>
            </a:r>
            <a:r>
              <a:rPr lang="en-US" altLang="ko-KR" sz="1500" dirty="0"/>
              <a:t>.</a:t>
            </a:r>
          </a:p>
          <a:p>
            <a:pPr>
              <a:defRPr/>
            </a:pPr>
            <a:r>
              <a:rPr lang="ko-KR" altLang="en-US" sz="1500" dirty="0" err="1"/>
              <a:t>FashionMNIST</a:t>
            </a:r>
            <a:r>
              <a:rPr lang="ko-KR" altLang="en-US" sz="1500" dirty="0"/>
              <a:t> 데이터셋에서 </a:t>
            </a:r>
            <a:r>
              <a:rPr lang="en-US" altLang="ko-KR" sz="1500" dirty="0"/>
              <a:t>0</a:t>
            </a:r>
            <a:r>
              <a:rPr lang="ko-KR" altLang="en-US" sz="1500" dirty="0"/>
              <a:t>부터 </a:t>
            </a:r>
            <a:r>
              <a:rPr lang="en-US" altLang="ko-KR" sz="1500" dirty="0"/>
              <a:t>9</a:t>
            </a:r>
            <a:r>
              <a:rPr lang="ko-KR" altLang="en-US" sz="1500" dirty="0"/>
              <a:t>까지의 레이블이 각각 패션 아이템의 종류를 나타내기 때문입니다.</a:t>
            </a:r>
            <a:endParaRPr lang="en-US" altLang="ko-KR" sz="1500" dirty="0"/>
          </a:p>
          <a:p>
            <a:pPr>
              <a:defRPr/>
            </a:pPr>
            <a:endParaRPr lang="ko-KR" altLang="en-US" sz="1500" dirty="0"/>
          </a:p>
          <a:p>
            <a:pPr marL="358775" indent="-358775">
              <a:buFont typeface="+mj-ea"/>
              <a:buAutoNum type="circleNumDbPlain" startAt="14"/>
              <a:defRPr/>
            </a:pPr>
            <a:r>
              <a:rPr lang="ko-KR" altLang="en-US" sz="1500" dirty="0"/>
              <a:t>이렇게 추출한 모델의 </a:t>
            </a:r>
            <a:r>
              <a:rPr lang="ko-KR" altLang="en-US" sz="1500" dirty="0" err="1"/>
              <a:t>예측값과</a:t>
            </a:r>
            <a:r>
              <a:rPr lang="ko-KR" altLang="en-US" sz="1500" dirty="0"/>
              <a:t> 레이블이 일치하는지는 일치하면 </a:t>
            </a:r>
            <a:r>
              <a:rPr lang="en-US" altLang="ko-KR" sz="1500" dirty="0"/>
              <a:t>1</a:t>
            </a:r>
            <a:r>
              <a:rPr lang="ko-KR" altLang="en-US" sz="1500" dirty="0"/>
              <a:t>을, 아니면 </a:t>
            </a:r>
            <a:r>
              <a:rPr lang="en-US" altLang="ko-KR" sz="1500" dirty="0"/>
              <a:t>0</a:t>
            </a:r>
            <a:r>
              <a:rPr lang="ko-KR" altLang="en-US" sz="1500" dirty="0"/>
              <a:t>을 출력하는 </a:t>
            </a:r>
            <a:r>
              <a:rPr lang="ko-KR" altLang="en-US" sz="1500" dirty="0" err="1"/>
              <a:t>eq</a:t>
            </a:r>
            <a:r>
              <a:rPr lang="ko-KR" altLang="en-US" sz="1500" dirty="0"/>
              <a:t>() 함수를 이용해 판단합니다.</a:t>
            </a:r>
          </a:p>
          <a:p>
            <a:pPr>
              <a:defRPr/>
            </a:pPr>
            <a:r>
              <a:rPr lang="ko-KR" altLang="en-US" sz="1500" dirty="0" err="1"/>
              <a:t>eq</a:t>
            </a:r>
            <a:r>
              <a:rPr lang="ko-KR" altLang="en-US" sz="1500" dirty="0"/>
              <a:t>() 함수를 거치면 배치 크기의 배열이 </a:t>
            </a:r>
            <a:r>
              <a:rPr lang="en-US" altLang="ko-KR" sz="1500" dirty="0"/>
              <a:t>0</a:t>
            </a:r>
            <a:r>
              <a:rPr lang="ko-KR" altLang="en-US" sz="1500" dirty="0"/>
              <a:t>이나 </a:t>
            </a:r>
            <a:r>
              <a:rPr lang="en-US" altLang="ko-KR" sz="1500" dirty="0"/>
              <a:t>1</a:t>
            </a:r>
            <a:r>
              <a:rPr lang="ko-KR" altLang="en-US" sz="1500" dirty="0"/>
              <a:t>로 채워져 있을 겁니다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>
              <a:defRPr/>
            </a:pPr>
            <a:r>
              <a:rPr lang="ko-KR" altLang="en-US" sz="1500" dirty="0" err="1"/>
              <a:t>sum</a:t>
            </a:r>
            <a:r>
              <a:rPr lang="ko-KR" altLang="en-US" sz="1500" dirty="0"/>
              <a:t>() 함수로 배열 내의 값을 더하면 모델이 정답을 맞힌 개수를 구할 수 있습니다.</a:t>
            </a:r>
          </a:p>
          <a:p>
            <a:pPr>
              <a:defRPr/>
            </a:pPr>
            <a:r>
              <a:rPr lang="ko-KR" altLang="en-US" sz="1500" dirty="0" err="1"/>
              <a:t>view</a:t>
            </a:r>
            <a:r>
              <a:rPr lang="en-US" altLang="ko-KR" sz="1500" dirty="0"/>
              <a:t>_</a:t>
            </a:r>
            <a:r>
              <a:rPr lang="ko-KR" altLang="en-US" sz="1500" dirty="0" err="1"/>
              <a:t>as</a:t>
            </a:r>
            <a:r>
              <a:rPr lang="ko-KR" altLang="en-US" sz="1500" dirty="0"/>
              <a:t>() 함수는 </a:t>
            </a:r>
            <a:r>
              <a:rPr lang="ko-KR" altLang="en-US" sz="1500" dirty="0" err="1"/>
              <a:t>target텐서를</a:t>
            </a:r>
            <a:r>
              <a:rPr lang="ko-KR" altLang="en-US" sz="1500" dirty="0"/>
              <a:t> </a:t>
            </a:r>
            <a:r>
              <a:rPr lang="ko-KR" altLang="en-US" sz="1500" dirty="0" err="1"/>
              <a:t>view_as</a:t>
            </a:r>
            <a:r>
              <a:rPr lang="ko-KR" altLang="en-US" sz="1500" dirty="0"/>
              <a:t>() 함수 안에 들어가는 인수의 모양대로 다시 정렬합니다.</a:t>
            </a: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 marL="358775" indent="-358775">
              <a:buFont typeface="+mj-ea"/>
              <a:buAutoNum type="circleNumDbPlain" startAt="15"/>
              <a:defRPr/>
            </a:pPr>
            <a:r>
              <a:rPr lang="ko-KR" altLang="en-US" sz="1500" dirty="0"/>
              <a:t>모델의 전체 데이터셋에 대한 오차와 맞힌 개수의 합이 구해졌습니다.</a:t>
            </a:r>
          </a:p>
          <a:p>
            <a:pPr>
              <a:defRPr/>
            </a:pPr>
            <a:r>
              <a:rPr lang="ko-KR" altLang="en-US" sz="1500" dirty="0"/>
              <a:t>이 값들을 테스트셋의 데이터 수로 나눠 평균을 구합니다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총 정답 평균에는 100을 곱하여 정확도</a:t>
            </a:r>
            <a:r>
              <a:rPr lang="en-US" altLang="ko-KR" sz="1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accuracy</a:t>
            </a:r>
            <a:r>
              <a:rPr lang="ko-KR" altLang="en-US" sz="1500" dirty="0"/>
              <a:t>를 구합니다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1428" y="3796793"/>
            <a:ext cx="7209144" cy="7620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6E894-5ECE-467D-9631-A01469ED9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08532" y="5592970"/>
            <a:ext cx="7574936" cy="126503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8D12934-920F-4858-BDF6-7F2A6127F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9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4.3 성능 측정하기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754470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16"/>
              <a:defRPr/>
            </a:pPr>
            <a:r>
              <a:rPr lang="ko-KR" altLang="en-US" dirty="0"/>
              <a:t>코드를 돌려서 실제로 학습이 되는지 확인해봅시다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이폭마다</a:t>
            </a:r>
            <a:r>
              <a:rPr lang="ko-KR" altLang="en-US" dirty="0"/>
              <a:t> 학습과 테스트셋을 이용한 검증을 반복하고 결과를 출력합니다.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아주 높은 성능은 아니지만 간단한 모델로 86.79%라는 </a:t>
            </a:r>
            <a:r>
              <a:rPr lang="ko-KR" altLang="en-US" dirty="0" err="1"/>
              <a:t>쓸만한</a:t>
            </a:r>
            <a:r>
              <a:rPr lang="ko-KR" altLang="en-US" dirty="0"/>
              <a:t> 정확도를 얻을 수 있었습니다.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6094" y="2236325"/>
            <a:ext cx="5989839" cy="1668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64071" y="2236325"/>
            <a:ext cx="3808806" cy="316867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201E7CD-44F1-44C9-8E46-3AF0756EA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9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전체코드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990600"/>
            <a:ext cx="3983717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83717" y="838200"/>
            <a:ext cx="3962400" cy="6019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46117" y="838199"/>
            <a:ext cx="4206239" cy="60198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5ADE3DE-6D78-4521-807C-BD63F4E12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4.4</a:t>
            </a:r>
            <a:r>
              <a:rPr lang="ko-KR" altLang="en-US" dirty="0"/>
              <a:t> 과적합과 </a:t>
            </a:r>
            <a:r>
              <a:rPr lang="ko-KR" altLang="en-US" dirty="0" err="1"/>
              <a:t>드롭아웃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앞서 성능 측정법과 데이터셋을 나누는 이유를 알아보았습니다.</a:t>
            </a:r>
          </a:p>
          <a:p>
            <a:pPr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모델을 만들면 학습 성능은 잘 나오지만, 테스트셋이나 실제 상황에서는 성능이 나오지 않을 때가 있습니다.</a:t>
            </a:r>
          </a:p>
          <a:p>
            <a:pPr>
              <a:defRPr/>
            </a:pPr>
            <a:r>
              <a:rPr lang="ko-KR" altLang="en-US" dirty="0"/>
              <a:t>이것을 </a:t>
            </a:r>
            <a:r>
              <a:rPr lang="ko-KR" altLang="en-US" dirty="0" err="1">
                <a:solidFill>
                  <a:srgbClr val="FF3300"/>
                </a:solidFill>
              </a:rPr>
              <a:t>과적합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overfitting</a:t>
            </a:r>
            <a:r>
              <a:rPr lang="ko-KR" altLang="en-US" dirty="0"/>
              <a:t> 현상이라고 합니다.</a:t>
            </a:r>
          </a:p>
          <a:p>
            <a:pPr>
              <a:defRPr/>
            </a:pPr>
            <a:r>
              <a:rPr lang="ko-KR" altLang="en-US" dirty="0"/>
              <a:t>너무 학습 데이터에만 치중되어 유연성이 부족해지고, 그 결과 새로운 데이터에서는 성능이 잘 나오지 않는 상황입니다.</a:t>
            </a:r>
          </a:p>
          <a:p>
            <a:pPr>
              <a:defRPr/>
            </a:pPr>
            <a:r>
              <a:rPr lang="ko-KR" altLang="en-US" dirty="0"/>
              <a:t>과적합과는 반대로 학습을 제대로 진행하지 않은 상황을 </a:t>
            </a:r>
            <a:r>
              <a:rPr lang="ko-KR" altLang="en-US" dirty="0">
                <a:solidFill>
                  <a:srgbClr val="FF3300"/>
                </a:solidFill>
              </a:rPr>
              <a:t>과소적합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underfitting</a:t>
            </a:r>
            <a:r>
              <a:rPr lang="ko-KR" altLang="en-US" dirty="0"/>
              <a:t> 현상이라고 부릅니다.</a:t>
            </a:r>
          </a:p>
          <a:p>
            <a:pPr>
              <a:defRPr/>
            </a:pPr>
            <a:r>
              <a:rPr lang="ko-KR" altLang="en-US" dirty="0"/>
              <a:t>이 경우는 학습 데이터도 제대로 학습하지 않은 경우라고 할 수 있습니다.</a:t>
            </a:r>
          </a:p>
          <a:p>
            <a:pPr>
              <a:defRPr/>
            </a:pPr>
            <a:r>
              <a:rPr lang="ko-KR" altLang="en-US" dirty="0"/>
              <a:t>우리가 원하는 상태는 바로 과소적합도 아니고 과적합도 아닌 중간 상태입니다.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학습데이터와 학습하지 않은 실제 데이터에서 동시에 높은 성능을 내는 상태를 바로 앞에서 다룬 </a:t>
            </a:r>
            <a:r>
              <a:rPr lang="ko-KR" altLang="en-US" dirty="0">
                <a:solidFill>
                  <a:srgbClr val="FF3300"/>
                </a:solidFill>
              </a:rPr>
              <a:t>일반화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generalization</a:t>
            </a:r>
            <a:r>
              <a:rPr lang="ko-KR" altLang="en-US" dirty="0"/>
              <a:t>라고 합니다.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D4FFEBE-4AC8-4D75-A881-72927620E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4.4</a:t>
            </a:r>
            <a:r>
              <a:rPr lang="ko-KR" altLang="en-US"/>
              <a:t> 과적합과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4932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분류 모델의 결과는 아래의 중간 이미지처럼 </a:t>
            </a:r>
            <a:r>
              <a:rPr lang="ko-KR" altLang="en-US" dirty="0" err="1"/>
              <a:t>나와야합니다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/>
              <a:t>과적합을 해결하는 일은 </a:t>
            </a:r>
            <a:r>
              <a:rPr lang="ko-KR" altLang="en-US" dirty="0" err="1"/>
              <a:t>머신러닝</a:t>
            </a:r>
            <a:r>
              <a:rPr lang="ko-KR" altLang="en-US" dirty="0"/>
              <a:t> 전반에서 중요한 문제입니다.</a:t>
            </a:r>
          </a:p>
          <a:p>
            <a:pPr>
              <a:defRPr/>
            </a:pPr>
            <a:r>
              <a:rPr lang="ko-KR" altLang="en-US" dirty="0"/>
              <a:t>데이터셋을 학습, 검증, 테스트셋으로 나누는 것도 과적합을 탐지하려는 노력입니다.</a:t>
            </a:r>
          </a:p>
          <a:p>
            <a:pPr>
              <a:defRPr/>
            </a:pPr>
            <a:r>
              <a:rPr lang="ko-KR" altLang="en-US" dirty="0"/>
              <a:t>학습 데이터셋만 이용해서 학습하면 오차는 내려갈 수 밖에 없습니다.</a:t>
            </a:r>
          </a:p>
          <a:p>
            <a:pPr>
              <a:defRPr/>
            </a:pPr>
            <a:r>
              <a:rPr lang="ko-KR" altLang="en-US" dirty="0"/>
              <a:t>실제로 학습을 멈추지 않고 계속 진행해보면 학습 성능은 계속 좋아지지만, 검증</a:t>
            </a:r>
            <a:r>
              <a:rPr lang="en-US" altLang="ko-KR" dirty="0"/>
              <a:t>/</a:t>
            </a:r>
            <a:r>
              <a:rPr lang="ko-KR" altLang="en-US" dirty="0"/>
              <a:t>테스트 성능이 오히려 떨어지는 것을 확인할 수 있습니다.</a:t>
            </a:r>
          </a:p>
          <a:p>
            <a:pPr>
              <a:defRPr/>
            </a:pPr>
            <a:r>
              <a:rPr lang="ko-KR" altLang="en-US" dirty="0"/>
              <a:t>따라서 학습 중간에 검증용 데이터셋으로 모델이 학습 데이터에만 </a:t>
            </a:r>
            <a:r>
              <a:rPr lang="ko-KR" altLang="en-US" dirty="0" err="1"/>
              <a:t>과적합되지</a:t>
            </a:r>
            <a:r>
              <a:rPr lang="ko-KR" altLang="en-US" dirty="0"/>
              <a:t> 않았는지 확인하는 겁니다.</a:t>
            </a:r>
          </a:p>
          <a:p>
            <a:pPr>
              <a:defRPr/>
            </a:pPr>
            <a:r>
              <a:rPr lang="ko-KR" altLang="en-US" dirty="0"/>
              <a:t>검증 데이터셋에 대한 성능이 나빠지기 시작하기 직전이 가장 적합한 모델이라고 할 수 있습니다.</a:t>
            </a:r>
          </a:p>
          <a:p>
            <a:pPr>
              <a:defRPr/>
            </a:pPr>
            <a:r>
              <a:rPr lang="ko-KR" altLang="en-US" dirty="0"/>
              <a:t>이 타이밍에 모델을 저장하여 이용하는 것을 조기 종료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early stopping</a:t>
            </a:r>
            <a:r>
              <a:rPr lang="ko-KR" altLang="en-US" dirty="0"/>
              <a:t>라고 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00359" y="4659227"/>
            <a:ext cx="6191281" cy="2198773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ABA0B3C-4BEE-4B2F-9CB5-49C7BE247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76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4.4</a:t>
            </a:r>
            <a:r>
              <a:rPr lang="ko-KR" altLang="en-US"/>
              <a:t> 과적합과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108370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학습을 무한히 진행하다 보면 학습오차는 꾸준히 내려가 </a:t>
            </a:r>
            <a:r>
              <a:rPr lang="en-US" altLang="ko-KR" dirty="0"/>
              <a:t>0</a:t>
            </a:r>
            <a:r>
              <a:rPr lang="ko-KR" altLang="en-US" dirty="0"/>
              <a:t>으로 수렴하지만, 검증 오차는 어느 순간부터 올라가게 됩니다.</a:t>
            </a:r>
          </a:p>
          <a:p>
            <a:pPr>
              <a:defRPr/>
            </a:pPr>
            <a:r>
              <a:rPr lang="ko-KR" altLang="en-US" dirty="0"/>
              <a:t>너무 학습 데이터셋에 </a:t>
            </a:r>
            <a:r>
              <a:rPr lang="ko-KR" altLang="en-US" dirty="0" err="1"/>
              <a:t>과적합되므로</a:t>
            </a:r>
            <a:r>
              <a:rPr lang="ko-KR" altLang="en-US" dirty="0"/>
              <a:t> 검증 오차가 올라가는 겁니다.</a:t>
            </a:r>
          </a:p>
          <a:p>
            <a:pPr>
              <a:defRPr/>
            </a:pPr>
            <a:r>
              <a:rPr lang="ko-KR" altLang="en-US" dirty="0"/>
              <a:t>검증 오차가 올라가는 순간을 포착하여 학습을 종료하는 것이 바로 </a:t>
            </a:r>
            <a:r>
              <a:rPr lang="ko-KR" altLang="en-US" dirty="0" err="1"/>
              <a:t>조기종료입니다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 err="1"/>
              <a:t>과적합</a:t>
            </a:r>
            <a:r>
              <a:rPr lang="ko-KR" altLang="en-US" dirty="0"/>
              <a:t> 방지에는 </a:t>
            </a:r>
            <a:r>
              <a:rPr lang="ko-KR" altLang="en-US" dirty="0">
                <a:solidFill>
                  <a:srgbClr val="FF3300"/>
                </a:solidFill>
              </a:rPr>
              <a:t>학습 데이터를 늘리는 방법</a:t>
            </a:r>
            <a:r>
              <a:rPr lang="ko-KR" altLang="en-US" dirty="0"/>
              <a:t>과 </a:t>
            </a:r>
            <a:r>
              <a:rPr lang="ko-KR" altLang="en-US" dirty="0" err="1"/>
              <a:t>과적합</a:t>
            </a:r>
            <a:r>
              <a:rPr lang="ko-KR" altLang="en-US" dirty="0"/>
              <a:t> 방지 기능을 하는 </a:t>
            </a:r>
            <a:r>
              <a:rPr lang="ko-KR" altLang="en-US" dirty="0" err="1">
                <a:solidFill>
                  <a:srgbClr val="FF3300"/>
                </a:solidFill>
              </a:rPr>
              <a:t>드롭아웃</a:t>
            </a:r>
            <a:r>
              <a:rPr lang="ko-KR" altLang="en-US" dirty="0" err="1"/>
              <a:t>을</a:t>
            </a:r>
            <a:r>
              <a:rPr lang="ko-KR" altLang="en-US" dirty="0"/>
              <a:t> 모델 구조에 적용하는 방법이 있습니다.</a:t>
            </a:r>
          </a:p>
          <a:p>
            <a:pPr>
              <a:defRPr/>
            </a:pPr>
            <a:r>
              <a:rPr lang="ko-KR" altLang="en-US" dirty="0"/>
              <a:t>이번 장에서 공부한 패션 아이템 구분용 인공 신경망 코드의 일부를 수정하며 하나씩 알아보겠습니다.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77175" y="1320333"/>
            <a:ext cx="3947502" cy="2545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D409A5-CE7F-4582-ACCE-31010EDEF5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77175" y="1387008"/>
            <a:ext cx="3947502" cy="254530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D84DBD1-2083-414C-82A0-4EF6046A6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5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4.4.1 데이터 늘리기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5025389" cy="553258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1800" dirty="0"/>
              <a:t>과적합을 방지하는 궁극적인 방법은 세상의 모든 데이터를 모으는 겁니다.</a:t>
            </a:r>
          </a:p>
          <a:p>
            <a:pPr>
              <a:defRPr/>
            </a:pPr>
            <a:r>
              <a:rPr lang="ko-KR" altLang="en-US" sz="1800" dirty="0"/>
              <a:t>이는 불가능하므로 이미 가진 데이터를 최대한 늘리는 방법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augmentation</a:t>
            </a:r>
            <a:r>
              <a:rPr lang="ko-KR" altLang="en-US" sz="1800" dirty="0"/>
              <a:t>을 찾아야 합니다.</a:t>
            </a:r>
          </a:p>
          <a:p>
            <a:pPr>
              <a:defRPr/>
            </a:pPr>
            <a:r>
              <a:rPr lang="ko-KR" altLang="en-US" sz="1800" dirty="0"/>
              <a:t>이미지 데이터라면 보통 이미지 일부분을 자르거나, 돌리고, 노이즈를 더하고, 색상을 변경하는 등 여러 방법을 사용할 수 있습니다.</a:t>
            </a:r>
          </a:p>
          <a:p>
            <a:pPr>
              <a:defRPr/>
            </a:pPr>
            <a:r>
              <a:rPr lang="ko-KR" altLang="en-US" sz="1800" dirty="0"/>
              <a:t>우리는 간단히 오른쪽과 왼쪽을 뒤집는 가로 대칭이동 전략을 사용하겠습니다.</a:t>
            </a:r>
            <a:endParaRPr lang="en-US" altLang="ko-KR" sz="1800" dirty="0"/>
          </a:p>
          <a:p>
            <a:pPr>
              <a:defRPr/>
            </a:pPr>
            <a:endParaRPr lang="en-US" altLang="ko-KR" sz="1800" dirty="0"/>
          </a:p>
          <a:p>
            <a:pPr marL="358775" indent="-358775">
              <a:buFont typeface="+mj-ea"/>
              <a:buAutoNum type="circleNumDbPlain"/>
              <a:defRPr/>
            </a:pPr>
            <a:r>
              <a:rPr lang="ko-KR" altLang="en-US" sz="1800" dirty="0"/>
              <a:t>데이터를 직접 조작하는 것은 귀찮은 일이지만 </a:t>
            </a:r>
            <a:r>
              <a:rPr lang="ko-KR" altLang="en-US" sz="1800" dirty="0" err="1"/>
              <a:t>토치비전의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transforms</a:t>
            </a:r>
            <a:r>
              <a:rPr lang="ko-KR" altLang="en-US" sz="1800" dirty="0"/>
              <a:t> 패키지를 이용하면 간단합니다.</a:t>
            </a:r>
          </a:p>
          <a:p>
            <a:pPr>
              <a:defRPr/>
            </a:pPr>
            <a:r>
              <a:rPr lang="ko-KR" altLang="en-US" sz="1800" dirty="0"/>
              <a:t>오른쪽은 </a:t>
            </a:r>
            <a:r>
              <a:rPr lang="ko-KR" altLang="en-US" sz="1800" dirty="0" err="1"/>
              <a:t>데이터로더에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토치비전</a:t>
            </a:r>
            <a:r>
              <a:rPr lang="ko-KR" altLang="en-US" sz="1800" dirty="0"/>
              <a:t> 데이터셋을 직접 넣어주어 좀 더 간결하게 만든 코드입니다.</a:t>
            </a:r>
            <a:endParaRPr lang="en-US" altLang="ko-KR" sz="1800" dirty="0"/>
          </a:p>
          <a:p>
            <a:pPr>
              <a:defRPr/>
            </a:pPr>
            <a:r>
              <a:rPr lang="ko-KR" altLang="en-US" sz="1800" dirty="0" err="1"/>
              <a:t>transforms.Compose</a:t>
            </a:r>
            <a:r>
              <a:rPr lang="ko-KR" altLang="en-US" sz="1800" dirty="0"/>
              <a:t>() 함수를 호출하며 사용한 </a:t>
            </a:r>
            <a:r>
              <a:rPr lang="ko-KR" altLang="en-US" sz="1800" dirty="0" err="1"/>
              <a:t>transforms.RandomHorizontalFlip</a:t>
            </a:r>
            <a:r>
              <a:rPr lang="ko-KR" altLang="en-US" sz="1800" dirty="0"/>
              <a:t>() 함수는 이미지를 무작위로 수평 뒤집기 합니다.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2D4D0-6E83-454E-9F84-9CBEAA389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34990" y="1143000"/>
            <a:ext cx="6557010" cy="555192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23B68CE-4A41-41CC-BD16-49F2463EB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E9B52B6-64C0-4A28-96EA-840CE94956DA}"/>
              </a:ext>
            </a:extLst>
          </p:cNvPr>
          <p:cNvSpPr/>
          <p:nvPr/>
        </p:nvSpPr>
        <p:spPr>
          <a:xfrm>
            <a:off x="8958649" y="0"/>
            <a:ext cx="3233351" cy="1143000"/>
          </a:xfrm>
          <a:prstGeom prst="wedgeRoundRectCallout">
            <a:avLst>
              <a:gd name="adj1" fmla="val 10488"/>
              <a:gd name="adj2" fmla="val 220492"/>
              <a:gd name="adj3" fmla="val 1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torchvision.transforms.Normalize</a:t>
            </a:r>
            <a:r>
              <a:rPr lang="en-US" altLang="ko-KR" sz="1600" dirty="0">
                <a:solidFill>
                  <a:schemeClr val="tx1"/>
                </a:solidFill>
              </a:rPr>
              <a:t>(mean, std, </a:t>
            </a:r>
            <a:r>
              <a:rPr lang="en-US" altLang="ko-KR" sz="1600" dirty="0" err="1">
                <a:solidFill>
                  <a:schemeClr val="tx1"/>
                </a:solidFill>
              </a:rPr>
              <a:t>inplace</a:t>
            </a:r>
            <a:r>
              <a:rPr lang="en-US" altLang="ko-KR" sz="1600" dirty="0">
                <a:solidFill>
                  <a:schemeClr val="tx1"/>
                </a:solidFill>
              </a:rPr>
              <a:t>=False)</a:t>
            </a:r>
          </a:p>
          <a:p>
            <a:pPr algn="ctr"/>
            <a:r>
              <a:rPr lang="en-US" altLang="ko-KR" sz="1600" dirty="0" err="1">
                <a:solidFill>
                  <a:srgbClr val="7030A0"/>
                </a:solidFill>
              </a:rPr>
              <a:t>train_dataset.train_data.float</a:t>
            </a:r>
            <a:r>
              <a:rPr lang="en-US" altLang="ko-KR" sz="1600" dirty="0">
                <a:solidFill>
                  <a:srgbClr val="7030A0"/>
                </a:solidFill>
              </a:rPr>
              <a:t>()/255.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ko-KR" altLang="en-US" sz="1400" dirty="0">
                <a:solidFill>
                  <a:srgbClr val="7030A0"/>
                </a:solidFill>
              </a:rPr>
              <a:t> 계산한 평균과 표준편차</a:t>
            </a:r>
          </a:p>
        </p:txBody>
      </p:sp>
    </p:spTree>
  </p:cSld>
  <p:clrMapOvr>
    <a:masterClrMapping/>
  </p:clrMapOvr>
  <p:transition advTm="661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4.4.1 데이터 늘리기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1" y="1166018"/>
            <a:ext cx="5294992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이미지를 뒤집는 것만으로 학습 예제 수가 배로 늘었습니다.</a:t>
            </a:r>
          </a:p>
          <a:p>
            <a:pPr>
              <a:defRPr/>
            </a:pPr>
            <a:r>
              <a:rPr lang="ko-KR" altLang="en-US" dirty="0"/>
              <a:t>직접 </a:t>
            </a:r>
            <a:r>
              <a:rPr lang="ko-KR" altLang="en-US" dirty="0" err="1"/>
              <a:t>데이터로더에서</a:t>
            </a:r>
            <a:r>
              <a:rPr lang="ko-KR" altLang="en-US" dirty="0"/>
              <a:t> 나오는 이미지를 시각화해보면 몇몇 이미지의 좌우가 뒤바뀐 것을 확인할 수 있습니다.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1999" y="1143000"/>
            <a:ext cx="6350000" cy="4383278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D35A926-41F7-47C2-B9C3-9CA5DB875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0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4.4.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ko-KR" altLang="en-US" dirty="0" err="1"/>
              <a:t>드롭아웃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413170" cy="55325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데이터도 중요하지만, 모델에 직접 영향을 주어 과적합을 해결하는 좋은 방법으로 </a:t>
            </a:r>
            <a:r>
              <a:rPr lang="ko-KR" altLang="en-US" dirty="0" err="1">
                <a:solidFill>
                  <a:srgbClr val="FF3300"/>
                </a:solidFill>
              </a:rPr>
              <a:t>드롭아웃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dropout</a:t>
            </a:r>
            <a:r>
              <a:rPr lang="ko-KR" altLang="en-US" dirty="0"/>
              <a:t>이 있습니다.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드롭아웃은</a:t>
            </a:r>
            <a:r>
              <a:rPr lang="ko-KR" altLang="en-US" dirty="0"/>
              <a:t> 학습 진행 과정에서 신경망의 일부를 사용하지 않는 방법입니다.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예를 들어 50</a:t>
            </a:r>
            <a:r>
              <a:rPr lang="en-US" altLang="ko-KR" dirty="0"/>
              <a:t>% </a:t>
            </a:r>
            <a:r>
              <a:rPr lang="ko-KR" altLang="en-US" dirty="0" err="1"/>
              <a:t>드롭아웃이면</a:t>
            </a:r>
            <a:r>
              <a:rPr lang="ko-KR" altLang="en-US" dirty="0"/>
              <a:t> 학습 단계마다 절반의 뉴런만 사용합니다.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검증과 테스트 단계에서는 모든 뉴런을 사용합니다.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학습을 방해하는 기능을 왜 추가하는지 의아하겠지만, 학습에서 배제된 뉴런 외에 다른 뉴런들에 가중치를 분산시키고 개별 뉴런이 특징에 고정되는 현상을 방지하는 기능을 합니다.</a:t>
            </a: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ko-KR" altLang="en-US" dirty="0"/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쉬운 예로 학교에서 선생님이 아이들을 가르치고 있다고 생각해봅시다.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선생님의 목표는 반 평균 성적을 올리는 겁니다.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하지만 무엇을 물어보면 항상 앞줄의 </a:t>
            </a:r>
            <a:r>
              <a:rPr lang="en-US" altLang="ko-KR" dirty="0"/>
              <a:t>2</a:t>
            </a:r>
            <a:r>
              <a:rPr lang="ko-KR" altLang="en-US" dirty="0"/>
              <a:t>명의 아이가 고정으로 답을 해서 나머지 아이들의 학습을 이끌어내기가 힘들어 반 전체의 참여를 끌어내기 위해 다음 질문은 앞줄을 조용히 시킵니다.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뒷줄의 아이가 말한 답변이 틀릴 수 있지만, 선생님이 </a:t>
            </a:r>
            <a:r>
              <a:rPr lang="ko-KR" altLang="en-US" dirty="0" err="1"/>
              <a:t>고쳐줌</a:t>
            </a:r>
            <a:r>
              <a:rPr lang="ko-KR" altLang="en-US" dirty="0"/>
              <a:t>(가중치 조절)</a:t>
            </a:r>
            <a:r>
              <a:rPr lang="ko-KR" altLang="en-US" dirty="0" err="1"/>
              <a:t>으로써</a:t>
            </a:r>
            <a:r>
              <a:rPr lang="ko-KR" altLang="en-US" dirty="0"/>
              <a:t> 반 전체(신경망)의 이해도를 올리는 것과 비슷합니다</a:t>
            </a:r>
            <a:r>
              <a:rPr lang="en-US" altLang="ko-KR" dirty="0"/>
              <a:t>.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711F780-143A-4FE4-AF16-09B695958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A72B79-A65C-4B50-89B2-51971B940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64396" y="2217315"/>
            <a:ext cx="4427604" cy="2423370"/>
          </a:xfrm>
          <a:prstGeom prst="rect">
            <a:avLst/>
          </a:prstGeom>
        </p:spPr>
      </p:pic>
    </p:spTree>
  </p:cSld>
  <p:clrMapOvr>
    <a:masterClrMapping/>
  </p:clrMapOvr>
  <p:transition advTm="74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4.4.</a:t>
            </a:r>
            <a:r>
              <a:rPr lang="en-US" altLang="ko-KR"/>
              <a:t>2</a:t>
            </a:r>
            <a:r>
              <a:rPr lang="ko-KR" altLang="en-US"/>
              <a:t>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2157756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2"/>
              <a:defRPr/>
            </a:pPr>
            <a:r>
              <a:rPr lang="ko-KR" altLang="en-US" dirty="0" err="1"/>
              <a:t>드롭아웃</a:t>
            </a:r>
            <a:r>
              <a:rPr lang="ko-KR" altLang="en-US" dirty="0"/>
              <a:t> 적용은 생각보다 쉽습니다.</a:t>
            </a:r>
          </a:p>
          <a:p>
            <a:pPr>
              <a:defRPr/>
            </a:pPr>
            <a:r>
              <a:rPr lang="ko-KR" altLang="en-US" dirty="0"/>
              <a:t>기존 코드에 몇 줄만 추가하면 됩니다.</a:t>
            </a:r>
          </a:p>
          <a:p>
            <a:pPr>
              <a:defRPr/>
            </a:pPr>
            <a:r>
              <a:rPr lang="ko-KR" altLang="en-US" dirty="0"/>
              <a:t>필수는 아니지만 모델 클래스의 생성자에 </a:t>
            </a:r>
            <a:r>
              <a:rPr lang="ko-KR" altLang="en-US" dirty="0" err="1"/>
              <a:t>드롭아웃</a:t>
            </a:r>
            <a:r>
              <a:rPr lang="ko-KR" altLang="en-US" dirty="0"/>
              <a:t> 비율을 결정하는 </a:t>
            </a:r>
            <a:r>
              <a:rPr lang="ko-KR" altLang="en-US" dirty="0" err="1"/>
              <a:t>dropout</a:t>
            </a:r>
            <a:r>
              <a:rPr lang="en-US" altLang="ko-KR" dirty="0"/>
              <a:t>_</a:t>
            </a:r>
            <a:r>
              <a:rPr lang="ko-KR" altLang="en-US" dirty="0" err="1"/>
              <a:t>p</a:t>
            </a:r>
            <a:r>
              <a:rPr lang="ko-KR" altLang="en-US" dirty="0"/>
              <a:t> 파라미터를 추가합니다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드롭아웃</a:t>
            </a:r>
            <a:r>
              <a:rPr lang="en-US" altLang="ko-KR" dirty="0"/>
              <a:t> </a:t>
            </a:r>
            <a:r>
              <a:rPr lang="en-US" altLang="ko-KR" dirty="0" err="1"/>
              <a:t>확률의</a:t>
            </a:r>
            <a:r>
              <a:rPr lang="en-US" altLang="ko-KR" dirty="0"/>
              <a:t> </a:t>
            </a:r>
            <a:r>
              <a:rPr lang="en-US" altLang="ko-KR" dirty="0" err="1"/>
              <a:t>기본값을</a:t>
            </a:r>
            <a:r>
              <a:rPr lang="en-US" altLang="ko-KR" dirty="0"/>
              <a:t> 0.2로 </a:t>
            </a:r>
            <a:r>
              <a:rPr lang="en-US" altLang="ko-KR" dirty="0" err="1"/>
              <a:t>설정했습니다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학습</a:t>
            </a:r>
            <a:r>
              <a:rPr lang="ko-KR" altLang="en-US" dirty="0"/>
              <a:t>할 때</a:t>
            </a:r>
            <a:r>
              <a:rPr lang="en-US" altLang="ko-KR" dirty="0"/>
              <a:t> 20%의 </a:t>
            </a:r>
            <a:r>
              <a:rPr lang="en-US" altLang="ko-KR" dirty="0" err="1"/>
              <a:t>뉴런을</a:t>
            </a:r>
            <a:r>
              <a:rPr lang="en-US" altLang="ko-KR" dirty="0"/>
              <a:t> </a:t>
            </a:r>
            <a:r>
              <a:rPr lang="en-US" altLang="ko-KR" dirty="0" err="1"/>
              <a:t>사용하지</a:t>
            </a:r>
            <a:r>
              <a:rPr lang="en-US" altLang="ko-KR" dirty="0"/>
              <a:t> </a:t>
            </a:r>
            <a:r>
              <a:rPr lang="en-US" altLang="ko-KR" dirty="0" err="1"/>
              <a:t>않겠다는</a:t>
            </a:r>
            <a:r>
              <a:rPr lang="en-US" altLang="ko-KR" dirty="0"/>
              <a:t> </a:t>
            </a:r>
            <a:r>
              <a:rPr lang="en-US" altLang="ko-KR" dirty="0" err="1"/>
              <a:t>이야기입니다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30880" y="3323774"/>
            <a:ext cx="5730239" cy="2948717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28BAA80-294A-46E7-B982-768C52CBF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8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추가</a:t>
            </a:r>
            <a:r>
              <a:rPr lang="en-US" altLang="ko-KR"/>
              <a:t>)</a:t>
            </a:r>
            <a:r>
              <a:rPr lang="ko-KR" altLang="en-US"/>
              <a:t> 파이토치와 토치비전의 몇 가지 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/>
              <a:defRPr/>
            </a:pPr>
            <a:r>
              <a:rPr lang="ko-KR" altLang="en-US" dirty="0"/>
              <a:t>이미지 데이터를 다루기 위한 </a:t>
            </a:r>
            <a:r>
              <a:rPr lang="ko-KR" altLang="en-US" dirty="0" err="1"/>
              <a:t>파이토치와</a:t>
            </a:r>
            <a:r>
              <a:rPr lang="ko-KR" altLang="en-US" dirty="0"/>
              <a:t> </a:t>
            </a:r>
            <a:r>
              <a:rPr lang="ko-KR" altLang="en-US" dirty="0" err="1"/>
              <a:t>토치비전의</a:t>
            </a:r>
            <a:r>
              <a:rPr lang="ko-KR" altLang="en-US" dirty="0"/>
              <a:t> 몇 가지 모듈에 대해 알아보겠습니다</a:t>
            </a:r>
            <a:endParaRPr lang="en-US" altLang="ko-KR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torch.utils.data</a:t>
            </a:r>
            <a:endParaRPr lang="ko-KR" altLang="en-US" dirty="0">
              <a:latin typeface="맑은 고딕"/>
            </a:endParaRPr>
          </a:p>
          <a:p>
            <a:pPr lvl="1">
              <a:defRPr/>
            </a:pPr>
            <a:r>
              <a:rPr lang="ko-KR" altLang="en-US" dirty="0">
                <a:latin typeface="맑은 고딕"/>
              </a:rPr>
              <a:t>데이터셋의 표준을 정의하고 데이터셋을 불러오고 자르고 섞는 데 쓰는 도구들이 들어있는 모듈입니다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 lvl="1">
              <a:defRPr/>
            </a:pPr>
            <a:r>
              <a:rPr lang="ko-KR" altLang="en-US" dirty="0" err="1">
                <a:latin typeface="맑은 고딕"/>
              </a:rPr>
              <a:t>파이토치</a:t>
            </a:r>
            <a:r>
              <a:rPr lang="ko-KR" altLang="en-US" dirty="0">
                <a:latin typeface="맑은 고딕"/>
              </a:rPr>
              <a:t> 모델을 학습시키기 위한 데이터셋의 표준을 </a:t>
            </a:r>
            <a:r>
              <a:rPr lang="ko-KR" altLang="en-US" dirty="0" err="1">
                <a:latin typeface="맑은 고딕"/>
              </a:rPr>
              <a:t>torch</a:t>
            </a:r>
            <a:r>
              <a:rPr lang="en-US" altLang="ko-KR" dirty="0">
                <a:latin typeface="맑은 고딕"/>
              </a:rPr>
              <a:t>.</a:t>
            </a:r>
            <a:r>
              <a:rPr lang="ko-KR" altLang="en-US" dirty="0" err="1">
                <a:latin typeface="맑은 고딕"/>
              </a:rPr>
              <a:t>utils.data.Dataset에</a:t>
            </a:r>
            <a:r>
              <a:rPr lang="ko-KR" altLang="en-US" dirty="0">
                <a:latin typeface="맑은 고딕"/>
              </a:rPr>
              <a:t> 정의합니다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 lvl="1">
              <a:defRPr/>
            </a:pPr>
            <a:r>
              <a:rPr lang="ko-KR" altLang="en-US" dirty="0" err="1">
                <a:latin typeface="맑은 고딕"/>
              </a:rPr>
              <a:t>Dataset</a:t>
            </a:r>
            <a:r>
              <a:rPr lang="ko-KR" altLang="en-US" dirty="0">
                <a:latin typeface="맑은 고딕"/>
              </a:rPr>
              <a:t> 모듈을 상속받는 클래스는 학습에 필요한 데이터를 로딩해주는 </a:t>
            </a:r>
            <a:r>
              <a:rPr lang="ko-KR" altLang="en-US" dirty="0" err="1">
                <a:latin typeface="맑은 고딕"/>
              </a:rPr>
              <a:t>torch.utils.data.DataLoader</a:t>
            </a:r>
            <a:r>
              <a:rPr lang="ko-KR" altLang="en-US" dirty="0">
                <a:latin typeface="맑은 고딕"/>
              </a:rPr>
              <a:t> 인스턴스의 입력으로 사용될 수 있습니다</a:t>
            </a:r>
            <a:r>
              <a:rPr lang="en-US" altLang="ko-KR" dirty="0">
                <a:latin typeface="맑은 고딕"/>
              </a:rPr>
              <a:t>.</a:t>
            </a:r>
            <a:endParaRPr lang="ko-KR" altLang="en-US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torchvision.datasets</a:t>
            </a:r>
            <a:endParaRPr lang="ko-KR" altLang="en-US" dirty="0">
              <a:latin typeface="맑은 고딕"/>
            </a:endParaRPr>
          </a:p>
          <a:p>
            <a:pPr lvl="1">
              <a:defRPr/>
            </a:pPr>
            <a:r>
              <a:rPr lang="en-US" altLang="ko-KR" dirty="0">
                <a:latin typeface="맑은 고딕"/>
              </a:rPr>
              <a:t>to</a:t>
            </a:r>
            <a:r>
              <a:rPr lang="ko-KR" altLang="en-US" dirty="0" err="1">
                <a:latin typeface="맑은 고딕"/>
              </a:rPr>
              <a:t>rch.utils.data</a:t>
            </a:r>
            <a:r>
              <a:rPr lang="en-US" altLang="ko-KR" dirty="0">
                <a:latin typeface="맑은 고딕"/>
              </a:rPr>
              <a:t>.</a:t>
            </a:r>
            <a:r>
              <a:rPr lang="ko-KR" altLang="en-US" dirty="0" err="1">
                <a:latin typeface="맑은 고딕"/>
              </a:rPr>
              <a:t>Dataset을</a:t>
            </a:r>
            <a:r>
              <a:rPr lang="ko-KR" altLang="en-US" dirty="0">
                <a:latin typeface="맑은 고딕"/>
              </a:rPr>
              <a:t> 상속하는 이미지 데이터셋의 모음입니다</a:t>
            </a:r>
            <a:r>
              <a:rPr lang="en-US" altLang="ko-KR" dirty="0">
                <a:latin typeface="맑은 고딕"/>
              </a:rPr>
              <a:t>.</a:t>
            </a:r>
            <a:endParaRPr lang="ko-KR" altLang="en-US" dirty="0">
              <a:latin typeface="맑은 고딕"/>
            </a:endParaRPr>
          </a:p>
          <a:p>
            <a:pPr lvl="1">
              <a:defRPr/>
            </a:pPr>
            <a:r>
              <a:rPr lang="ko-KR" altLang="en-US" dirty="0">
                <a:latin typeface="맑은 고딕"/>
              </a:rPr>
              <a:t>패션 아이템 데이터셋이 바로 여기에 들어있습니다</a:t>
            </a:r>
            <a:r>
              <a:rPr lang="en-US" altLang="ko-KR" dirty="0">
                <a:latin typeface="맑은 고딕"/>
              </a:rPr>
              <a:t>.</a:t>
            </a:r>
            <a:endParaRPr lang="ko-KR" altLang="en-US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torchvision.transfo</a:t>
            </a:r>
            <a:r>
              <a:rPr lang="en-US" altLang="ko-KR" dirty="0">
                <a:latin typeface="맑은 고딕"/>
              </a:rPr>
              <a:t>rm</a:t>
            </a:r>
            <a:r>
              <a:rPr lang="ko-KR" altLang="en-US" dirty="0" err="1">
                <a:latin typeface="맑은 고딕"/>
              </a:rPr>
              <a:t>s</a:t>
            </a:r>
            <a:r>
              <a:rPr lang="ko-KR" altLang="en-US" dirty="0">
                <a:latin typeface="맑은 고딕"/>
              </a:rPr>
              <a:t> </a:t>
            </a:r>
          </a:p>
          <a:p>
            <a:pPr lvl="1">
              <a:defRPr/>
            </a:pPr>
            <a:r>
              <a:rPr lang="ko-KR" altLang="en-US" dirty="0">
                <a:latin typeface="맑은 고딕"/>
              </a:rPr>
              <a:t>이미지 데이터셋에 쓸 수 있는 여러 가지 변환 필터를 담고 있는 모듈입니다</a:t>
            </a:r>
            <a:r>
              <a:rPr lang="en-US" altLang="ko-KR" dirty="0">
                <a:latin typeface="맑은 고딕"/>
              </a:rPr>
              <a:t>.</a:t>
            </a:r>
            <a:endParaRPr lang="ko-KR" altLang="en-US" dirty="0">
              <a:latin typeface="맑은 고딕"/>
            </a:endParaRPr>
          </a:p>
          <a:p>
            <a:pPr lvl="1">
              <a:defRPr/>
            </a:pPr>
            <a:r>
              <a:rPr lang="ko-KR" altLang="en-US" dirty="0">
                <a:latin typeface="맑은 고딕"/>
              </a:rPr>
              <a:t>예를 들어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텐서로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변환한다든지</a:t>
            </a:r>
            <a:r>
              <a:rPr lang="ko-KR" altLang="en-US" dirty="0">
                <a:latin typeface="맑은 고딕"/>
              </a:rPr>
              <a:t>, 크기 조절(</a:t>
            </a:r>
            <a:r>
              <a:rPr lang="ko-KR" altLang="en-US" dirty="0" err="1">
                <a:latin typeface="맑은 고딕"/>
              </a:rPr>
              <a:t>resize</a:t>
            </a:r>
            <a:r>
              <a:rPr lang="ko-KR" altLang="en-US" dirty="0">
                <a:latin typeface="맑은 고딕"/>
              </a:rPr>
              <a:t>)과 </a:t>
            </a:r>
            <a:r>
              <a:rPr lang="ko-KR" altLang="en-US" dirty="0" err="1">
                <a:latin typeface="맑은 고딕"/>
              </a:rPr>
              <a:t>크롭</a:t>
            </a:r>
            <a:r>
              <a:rPr lang="ko-KR" altLang="en-US" dirty="0">
                <a:latin typeface="맑은 고딕"/>
              </a:rPr>
              <a:t>(</a:t>
            </a:r>
            <a:r>
              <a:rPr lang="ko-KR" altLang="en-US" dirty="0" err="1">
                <a:latin typeface="맑은 고딕"/>
              </a:rPr>
              <a:t>crop</a:t>
            </a:r>
            <a:r>
              <a:rPr lang="ko-KR" altLang="en-US" dirty="0">
                <a:latin typeface="맑은 고딕"/>
              </a:rPr>
              <a:t>)으로 이미지를 수정할 수도 있고 밝기 (</a:t>
            </a:r>
            <a:r>
              <a:rPr lang="ko-KR" altLang="en-US" dirty="0" err="1">
                <a:latin typeface="맑은 고딕"/>
              </a:rPr>
              <a:t>brightness</a:t>
            </a:r>
            <a:r>
              <a:rPr lang="ko-KR" altLang="en-US" dirty="0">
                <a:latin typeface="맑은 고딕"/>
              </a:rPr>
              <a:t>), 대비(</a:t>
            </a:r>
            <a:r>
              <a:rPr lang="ko-KR" altLang="en-US" dirty="0" err="1">
                <a:latin typeface="맑은 고딕"/>
              </a:rPr>
              <a:t>contrast</a:t>
            </a:r>
            <a:r>
              <a:rPr lang="ko-KR" altLang="en-US" dirty="0">
                <a:latin typeface="맑은 고딕"/>
              </a:rPr>
              <a:t>) 등을 조절하는 데 사용될 수도 있습니다</a:t>
            </a:r>
            <a:r>
              <a:rPr lang="en-US" altLang="ko-KR" dirty="0">
                <a:latin typeface="맑은 고딕"/>
              </a:rPr>
              <a:t>.</a:t>
            </a:r>
            <a:endParaRPr lang="ko-KR" altLang="en-US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torchvision.utils</a:t>
            </a:r>
            <a:endParaRPr lang="ko-KR" altLang="en-US" dirty="0">
              <a:latin typeface="맑은 고딕"/>
            </a:endParaRPr>
          </a:p>
          <a:p>
            <a:pPr lvl="1">
              <a:defRPr/>
            </a:pPr>
            <a:r>
              <a:rPr lang="ko-KR" altLang="en-US" dirty="0">
                <a:latin typeface="맑은 고딕"/>
              </a:rPr>
              <a:t>이미지 데이터를 저장하고 </a:t>
            </a:r>
            <a:r>
              <a:rPr lang="ko-KR" altLang="en-US" dirty="0" err="1">
                <a:latin typeface="맑은 고딕"/>
              </a:rPr>
              <a:t>시각화하는</a:t>
            </a:r>
            <a:r>
              <a:rPr lang="ko-KR" altLang="en-US" dirty="0">
                <a:latin typeface="맑은 고딕"/>
              </a:rPr>
              <a:t> 도구가 들어있는 모듈입니다. </a:t>
            </a: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DB6E97DE-307D-4513-B2BA-3136F0009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8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4.4.</a:t>
            </a:r>
            <a:r>
              <a:rPr lang="en-US" altLang="ko-KR"/>
              <a:t>2</a:t>
            </a:r>
            <a:r>
              <a:rPr lang="ko-KR" altLang="en-US"/>
              <a:t>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forward</a:t>
            </a:r>
            <a:r>
              <a:rPr lang="ko-KR" altLang="en-US" dirty="0"/>
              <a:t>() 함수에 </a:t>
            </a:r>
            <a:r>
              <a:rPr lang="ko-KR" altLang="en-US" dirty="0" err="1"/>
              <a:t>F.dropout</a:t>
            </a:r>
            <a:r>
              <a:rPr lang="ko-KR" altLang="en-US" dirty="0"/>
              <a:t>() </a:t>
            </a:r>
            <a:r>
              <a:rPr lang="ko-KR" altLang="en-US" dirty="0" err="1"/>
              <a:t>힘수만</a:t>
            </a:r>
            <a:r>
              <a:rPr lang="ko-KR" altLang="en-US" dirty="0"/>
              <a:t> 추가해주면 </a:t>
            </a:r>
            <a:r>
              <a:rPr lang="ko-KR" altLang="en-US" dirty="0" err="1"/>
              <a:t>드롭아웃이</a:t>
            </a:r>
            <a:r>
              <a:rPr lang="ko-KR" altLang="en-US" dirty="0"/>
              <a:t> 구현됩니다.</a:t>
            </a:r>
          </a:p>
          <a:p>
            <a:pPr>
              <a:defRPr/>
            </a:pPr>
            <a:r>
              <a:rPr lang="ko-KR" altLang="en-US" dirty="0" err="1"/>
              <a:t>F.dropout</a:t>
            </a:r>
            <a:r>
              <a:rPr lang="ko-KR" altLang="en-US" dirty="0"/>
              <a:t>() 함수는 가중치가 없으므로 </a:t>
            </a:r>
            <a:r>
              <a:rPr lang="ko-KR" altLang="en-US" dirty="0" err="1"/>
              <a:t>torch.nn.functional</a:t>
            </a:r>
            <a:r>
              <a:rPr lang="ko-KR" altLang="en-US" dirty="0"/>
              <a:t> 패키지에서 바로 가져와서 사용할 수 있으며, 취향에 따라 </a:t>
            </a:r>
            <a:r>
              <a:rPr lang="ko-KR" altLang="en-US" dirty="0" err="1"/>
              <a:t>nn.Dropout</a:t>
            </a:r>
            <a:r>
              <a:rPr lang="ko-KR" altLang="en-US" dirty="0"/>
              <a:t> 클래스를 사용해도 무방합니다.</a:t>
            </a:r>
          </a:p>
          <a:p>
            <a:pPr>
              <a:defRPr/>
            </a:pPr>
            <a:r>
              <a:rPr lang="ko-KR" altLang="en-US" dirty="0" err="1"/>
              <a:t>nn</a:t>
            </a:r>
            <a:r>
              <a:rPr lang="en-US" altLang="ko-KR" dirty="0"/>
              <a:t>.</a:t>
            </a:r>
            <a:r>
              <a:rPr lang="ko-KR" altLang="en-US" dirty="0" err="1"/>
              <a:t>Dropout은</a:t>
            </a:r>
            <a:r>
              <a:rPr lang="ko-KR" altLang="en-US" dirty="0"/>
              <a:t> 내부적으로 </a:t>
            </a:r>
            <a:r>
              <a:rPr lang="ko-KR" altLang="en-US" dirty="0" err="1"/>
              <a:t>F.dropout</a:t>
            </a:r>
            <a:r>
              <a:rPr lang="ko-KR" altLang="en-US" dirty="0"/>
              <a:t>() 함수를 쓰며 </a:t>
            </a:r>
            <a:r>
              <a:rPr lang="ko-KR" altLang="en-US" dirty="0" err="1"/>
              <a:t>self.training</a:t>
            </a:r>
            <a:r>
              <a:rPr lang="ko-KR" altLang="en-US" dirty="0"/>
              <a:t> 등 몇 가지 내부 변수를 자동으로 적용해주는 </a:t>
            </a:r>
            <a:r>
              <a:rPr lang="ko-KR" altLang="en-US" dirty="0" err="1"/>
              <a:t>모률입니다</a:t>
            </a:r>
            <a:r>
              <a:rPr lang="ko-KR" altLang="en-US" dirty="0"/>
              <a:t>.</a:t>
            </a:r>
          </a:p>
          <a:p>
            <a:pPr>
              <a:defRPr/>
            </a:pPr>
            <a:r>
              <a:rPr lang="ko-KR" altLang="en-US" dirty="0" err="1"/>
              <a:t>nn</a:t>
            </a:r>
            <a:r>
              <a:rPr lang="en-US" altLang="ko-KR" dirty="0"/>
              <a:t>.</a:t>
            </a:r>
            <a:r>
              <a:rPr lang="ko-KR" altLang="en-US" dirty="0" err="1"/>
              <a:t>Dropout과</a:t>
            </a:r>
            <a:r>
              <a:rPr lang="ko-KR" altLang="en-US" dirty="0"/>
              <a:t> </a:t>
            </a:r>
            <a:r>
              <a:rPr lang="en-US" altLang="ko-KR" dirty="0"/>
              <a:t>F.</a:t>
            </a:r>
            <a:r>
              <a:rPr lang="ko-KR" altLang="en-US" dirty="0" err="1"/>
              <a:t>dropout</a:t>
            </a:r>
            <a:r>
              <a:rPr lang="en-US" altLang="ko-KR" dirty="0"/>
              <a:t>()</a:t>
            </a:r>
            <a:r>
              <a:rPr lang="ko-KR" altLang="en-US" dirty="0"/>
              <a:t>은 같은 기능의 클래스를 쓰느냐 </a:t>
            </a:r>
            <a:r>
              <a:rPr lang="ko-KR" altLang="en-US" dirty="0" err="1"/>
              <a:t>힘수를</a:t>
            </a:r>
            <a:r>
              <a:rPr lang="ko-KR" altLang="en-US" dirty="0"/>
              <a:t> </a:t>
            </a:r>
            <a:r>
              <a:rPr lang="ko-KR" altLang="en-US" dirty="0" err="1"/>
              <a:t>쓰느냐의</a:t>
            </a:r>
            <a:r>
              <a:rPr lang="ko-KR" altLang="en-US" dirty="0"/>
              <a:t> 차이입니다.</a:t>
            </a:r>
          </a:p>
          <a:p>
            <a:pPr>
              <a:defRPr/>
            </a:pPr>
            <a:r>
              <a:rPr lang="ko-KR" altLang="en-US" dirty="0"/>
              <a:t>모델에는 학습과 평가 모드가 있던 것을 기억하길 바랍니다.</a:t>
            </a:r>
          </a:p>
          <a:p>
            <a:pPr>
              <a:defRPr/>
            </a:pPr>
            <a:r>
              <a:rPr lang="ko-KR" altLang="en-US" dirty="0" err="1"/>
              <a:t>F.dropout</a:t>
            </a:r>
            <a:r>
              <a:rPr lang="ko-KR" altLang="en-US" dirty="0"/>
              <a:t>() 함수는 모델의 모드에 따라 동작이 달라집니다.</a:t>
            </a:r>
          </a:p>
          <a:p>
            <a:pPr>
              <a:defRPr/>
            </a:pPr>
            <a:r>
              <a:rPr lang="ko-KR" altLang="en-US" dirty="0"/>
              <a:t>학습 모드에서만 </a:t>
            </a:r>
            <a:r>
              <a:rPr lang="ko-KR" altLang="en-US" dirty="0" err="1"/>
              <a:t>드롭아웃을</a:t>
            </a:r>
            <a:r>
              <a:rPr lang="ko-KR" altLang="en-US" dirty="0"/>
              <a:t> 하고 평가 모드에서는 모든 뉴런을 사용해야 하기 때문입니다.</a:t>
            </a:r>
          </a:p>
          <a:p>
            <a:pPr>
              <a:defRPr/>
            </a:pPr>
            <a:r>
              <a:rPr lang="ko-KR" altLang="en-US" dirty="0" err="1"/>
              <a:t>model.train</a:t>
            </a:r>
            <a:r>
              <a:rPr lang="ko-KR" altLang="en-US" dirty="0"/>
              <a:t>()과  </a:t>
            </a:r>
            <a:r>
              <a:rPr lang="ko-KR" altLang="en-US" dirty="0" err="1"/>
              <a:t>model.eval</a:t>
            </a:r>
            <a:r>
              <a:rPr lang="ko-KR" altLang="en-US" dirty="0"/>
              <a:t>() 함수를 호출하여 모드를 바꿀 때마다 모델 내부의 </a:t>
            </a:r>
            <a:r>
              <a:rPr lang="ko-KR" altLang="en-US" dirty="0" err="1"/>
              <a:t>self.training</a:t>
            </a:r>
            <a:r>
              <a:rPr lang="ko-KR" altLang="en-US" dirty="0"/>
              <a:t> </a:t>
            </a:r>
            <a:r>
              <a:rPr lang="ko-KR" altLang="en-US" dirty="0" err="1"/>
              <a:t>변숫값이</a:t>
            </a:r>
            <a:r>
              <a:rPr lang="ko-KR" altLang="en-US" dirty="0"/>
              <a:t> </a:t>
            </a:r>
            <a:r>
              <a:rPr lang="ko-KR" altLang="en-US" dirty="0" err="1"/>
              <a:t>True나</a:t>
            </a:r>
            <a:r>
              <a:rPr lang="ko-KR" altLang="en-US" dirty="0"/>
              <a:t> </a:t>
            </a:r>
            <a:r>
              <a:rPr lang="ko-KR" altLang="en-US" dirty="0" err="1"/>
              <a:t>False로</a:t>
            </a:r>
            <a:r>
              <a:rPr lang="ko-KR" altLang="en-US" dirty="0"/>
              <a:t> 바뀝니다.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4.4.</a:t>
            </a:r>
            <a:r>
              <a:rPr lang="en-US" altLang="ko-KR"/>
              <a:t>2</a:t>
            </a:r>
            <a:r>
              <a:rPr lang="ko-KR" altLang="en-US"/>
              <a:t>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437937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3"/>
              <a:defRPr/>
            </a:pPr>
            <a:r>
              <a:rPr lang="ko-KR" altLang="en-US" dirty="0"/>
              <a:t>이 예제에서는 </a:t>
            </a:r>
            <a:r>
              <a:rPr lang="ko-KR" altLang="en-US" dirty="0" err="1"/>
              <a:t>layer</a:t>
            </a:r>
            <a:r>
              <a:rPr lang="en-US" altLang="ko-KR" dirty="0"/>
              <a:t>1</a:t>
            </a:r>
            <a:r>
              <a:rPr lang="ko-KR" altLang="en-US" dirty="0"/>
              <a:t> 층을 지나면서 한 번, layer2 층을 지나며 다시 한 번 </a:t>
            </a:r>
            <a:r>
              <a:rPr lang="ko-KR" altLang="en-US" dirty="0" err="1"/>
              <a:t>드롭아웃을</a:t>
            </a:r>
            <a:r>
              <a:rPr lang="ko-KR" altLang="en-US" dirty="0"/>
              <a:t> 하겠습니다.</a:t>
            </a:r>
          </a:p>
          <a:p>
            <a:pPr>
              <a:defRPr/>
            </a:pPr>
            <a:r>
              <a:rPr lang="ko-KR" altLang="en-US" dirty="0"/>
              <a:t>신경망 층의 출력 </a:t>
            </a:r>
            <a:r>
              <a:rPr lang="en-US" altLang="ko-KR" dirty="0"/>
              <a:t>x</a:t>
            </a:r>
            <a:r>
              <a:rPr lang="ko-KR" altLang="en-US" dirty="0"/>
              <a:t>와 학습인지 아닌지를 알려주는 </a:t>
            </a:r>
            <a:r>
              <a:rPr lang="ko-KR" altLang="en-US" dirty="0" err="1"/>
              <a:t>self.training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드롭아웃</a:t>
            </a:r>
            <a:r>
              <a:rPr lang="ko-KR" altLang="en-US" dirty="0"/>
              <a:t> 확률인 </a:t>
            </a:r>
            <a:r>
              <a:rPr lang="ko-KR" altLang="en-US" dirty="0" err="1"/>
              <a:t>self</a:t>
            </a:r>
            <a:r>
              <a:rPr lang="ko-KR" altLang="en-US" dirty="0"/>
              <a:t>. </a:t>
            </a:r>
            <a:r>
              <a:rPr lang="ko-KR" altLang="en-US" dirty="0" err="1"/>
              <a:t>dropout</a:t>
            </a:r>
            <a:r>
              <a:rPr lang="en-US" altLang="ko-KR" dirty="0"/>
              <a:t>_p</a:t>
            </a:r>
            <a:r>
              <a:rPr lang="ko-KR" altLang="en-US" dirty="0"/>
              <a:t>를 입력해줍니다.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73223" y="2639826"/>
            <a:ext cx="8245554" cy="339881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EA0D291-75DA-4CB0-9BCF-34A352C4D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8ED6680-5F00-4A6B-A128-4B19CADE307B}"/>
              </a:ext>
            </a:extLst>
          </p:cNvPr>
          <p:cNvSpPr/>
          <p:nvPr/>
        </p:nvSpPr>
        <p:spPr>
          <a:xfrm>
            <a:off x="6096000" y="3125515"/>
            <a:ext cx="2054577" cy="606970"/>
          </a:xfrm>
          <a:prstGeom prst="wedgeRoundRectCallout">
            <a:avLst>
              <a:gd name="adj1" fmla="val -126085"/>
              <a:gd name="adj2" fmla="val -24481"/>
              <a:gd name="adj3" fmla="val 1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나머지 항목들로 구성되는 차원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즉 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1</a:t>
            </a:r>
            <a:r>
              <a:rPr lang="ko-KR" altLang="en-US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×</a:t>
            </a:r>
            <a:r>
              <a:rPr lang="en-US" altLang="ko-KR" sz="1600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784</a:t>
            </a:r>
            <a:endParaRPr lang="ko-KR" altLang="en-US" sz="1600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</p:cSld>
  <p:clrMapOvr>
    <a:masterClrMapping/>
  </p:clrMapOvr>
  <p:transition advTm="278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4.4.</a:t>
            </a:r>
            <a:r>
              <a:rPr lang="en-US" altLang="ko-KR"/>
              <a:t>2</a:t>
            </a:r>
            <a:r>
              <a:rPr lang="ko-KR" altLang="en-US"/>
              <a:t> 드롭아웃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5880845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4"/>
              <a:defRPr/>
            </a:pPr>
            <a:r>
              <a:rPr lang="ko-KR" altLang="en-US" dirty="0"/>
              <a:t>마지막으로 모델을 인스턴스화할 때 </a:t>
            </a:r>
            <a:r>
              <a:rPr lang="ko-KR" altLang="en-US" dirty="0" err="1"/>
              <a:t>드롭아웃</a:t>
            </a:r>
            <a:r>
              <a:rPr lang="ko-KR" altLang="en-US" dirty="0"/>
              <a:t> 확률을 추가해줍니다.</a:t>
            </a:r>
          </a:p>
          <a:p>
            <a:pPr>
              <a:defRPr/>
            </a:pPr>
            <a:r>
              <a:rPr lang="ko-KR" altLang="en-US" dirty="0"/>
              <a:t>나머지 학습과 평가를 위한 코드는 모두 같습니다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 err="1"/>
              <a:t>데이터셋에</a:t>
            </a:r>
            <a:r>
              <a:rPr lang="en-US" altLang="ko-KR" dirty="0"/>
              <a:t> </a:t>
            </a:r>
            <a:r>
              <a:rPr lang="en-US" altLang="ko-KR" dirty="0" err="1"/>
              <a:t>노이즈를</a:t>
            </a:r>
            <a:r>
              <a:rPr lang="ko-KR" altLang="en-US" dirty="0"/>
              <a:t> </a:t>
            </a:r>
            <a:r>
              <a:rPr lang="en-US" altLang="ko-KR" dirty="0" err="1"/>
              <a:t>추가하거나</a:t>
            </a:r>
            <a:r>
              <a:rPr lang="ko-KR" altLang="en-US" dirty="0"/>
              <a:t> </a:t>
            </a:r>
            <a:r>
              <a:rPr lang="en-US" altLang="ko-KR" dirty="0"/>
              <a:t>모</a:t>
            </a:r>
            <a:r>
              <a:rPr lang="ko-KR" altLang="en-US" dirty="0"/>
              <a:t>델</a:t>
            </a:r>
            <a:r>
              <a:rPr lang="en-US" altLang="ko-KR" dirty="0"/>
              <a:t>에 드</a:t>
            </a:r>
            <a:r>
              <a:rPr lang="ko-KR" altLang="en-US" dirty="0" err="1"/>
              <a:t>롭아웃</a:t>
            </a:r>
            <a:r>
              <a:rPr lang="en-US" altLang="ko-KR" dirty="0"/>
              <a:t>을 </a:t>
            </a:r>
            <a:r>
              <a:rPr lang="en-US" altLang="ko-KR" dirty="0" err="1"/>
              <a:t>적용할</a:t>
            </a:r>
            <a:r>
              <a:rPr lang="ko-KR" altLang="en-US" dirty="0"/>
              <a:t> </a:t>
            </a:r>
            <a:r>
              <a:rPr lang="en-US" altLang="ko-KR" dirty="0"/>
              <a:t>때 </a:t>
            </a:r>
            <a:r>
              <a:rPr lang="en-US" altLang="ko-KR" dirty="0" err="1"/>
              <a:t>최고</a:t>
            </a:r>
            <a:r>
              <a:rPr lang="en-US" altLang="ko-KR" dirty="0"/>
              <a:t> </a:t>
            </a:r>
            <a:r>
              <a:rPr lang="en-US" altLang="ko-KR" dirty="0" err="1"/>
              <a:t>성능에</a:t>
            </a:r>
            <a:r>
              <a:rPr lang="en-US" altLang="ko-KR" dirty="0"/>
              <a:t> </a:t>
            </a:r>
            <a:r>
              <a:rPr lang="en-US" altLang="ko-KR" dirty="0" err="1"/>
              <a:t>도달하는</a:t>
            </a:r>
            <a:r>
              <a:rPr lang="en-US" altLang="ko-KR" dirty="0"/>
              <a:t> 데 </a:t>
            </a:r>
            <a:r>
              <a:rPr lang="en-US" altLang="ko-KR" dirty="0" err="1"/>
              <a:t>까지</a:t>
            </a:r>
            <a:r>
              <a:rPr lang="en-US" altLang="ko-KR" dirty="0"/>
              <a:t> </a:t>
            </a:r>
            <a:r>
              <a:rPr lang="en-US" altLang="ko-KR" dirty="0" err="1"/>
              <a:t>걸리는</a:t>
            </a:r>
            <a:r>
              <a:rPr lang="en-US" altLang="ko-KR" dirty="0"/>
              <a:t> </a:t>
            </a:r>
            <a:r>
              <a:rPr lang="en-US" altLang="ko-KR" dirty="0" err="1"/>
              <a:t>시간은</a:t>
            </a:r>
            <a:r>
              <a:rPr lang="en-US" altLang="ko-KR" dirty="0"/>
              <a:t> </a:t>
            </a:r>
            <a:r>
              <a:rPr lang="en-US" altLang="ko-KR" dirty="0" err="1"/>
              <a:t>길어집니다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데이터셋이</a:t>
            </a:r>
            <a:r>
              <a:rPr lang="en-US" altLang="ko-KR" dirty="0"/>
              <a:t> </a:t>
            </a:r>
            <a:r>
              <a:rPr lang="en-US" altLang="ko-KR" dirty="0" err="1"/>
              <a:t>늘고</a:t>
            </a:r>
            <a:r>
              <a:rPr lang="en-US" altLang="ko-KR" dirty="0"/>
              <a:t>, </a:t>
            </a:r>
            <a:r>
              <a:rPr lang="en-US" altLang="ko-KR" dirty="0" err="1"/>
              <a:t>모델이</a:t>
            </a:r>
            <a:r>
              <a:rPr lang="en-US" altLang="ko-KR" dirty="0"/>
              <a:t> </a:t>
            </a:r>
            <a:r>
              <a:rPr lang="en-US" altLang="ko-KR" dirty="0" err="1"/>
              <a:t>느리게</a:t>
            </a:r>
            <a:r>
              <a:rPr lang="en-US" altLang="ko-KR" dirty="0"/>
              <a:t> </a:t>
            </a:r>
            <a:r>
              <a:rPr lang="en-US" altLang="ko-KR" dirty="0" err="1"/>
              <a:t>학습되기</a:t>
            </a:r>
            <a:r>
              <a:rPr lang="en-US" altLang="ko-KR" dirty="0"/>
              <a:t> </a:t>
            </a:r>
            <a:r>
              <a:rPr lang="en-US" altLang="ko-KR" dirty="0" err="1"/>
              <a:t>때문입니다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그래서</a:t>
            </a:r>
            <a:r>
              <a:rPr lang="en-US" altLang="ko-KR" dirty="0"/>
              <a:t> </a:t>
            </a:r>
            <a:r>
              <a:rPr lang="en-US" altLang="ko-KR" dirty="0" err="1"/>
              <a:t>이번</a:t>
            </a:r>
            <a:r>
              <a:rPr lang="en-US" altLang="ko-KR" dirty="0"/>
              <a:t> </a:t>
            </a:r>
            <a:r>
              <a:rPr lang="en-US" altLang="ko-KR" dirty="0" err="1"/>
              <a:t>예제에서는</a:t>
            </a:r>
            <a:r>
              <a:rPr lang="en-US" altLang="ko-KR" dirty="0"/>
              <a:t> </a:t>
            </a:r>
            <a:r>
              <a:rPr lang="en-US" altLang="ko-KR" dirty="0" err="1"/>
              <a:t>저번보다</a:t>
            </a:r>
            <a:r>
              <a:rPr lang="en-US" altLang="ko-KR" dirty="0"/>
              <a:t> </a:t>
            </a:r>
            <a:r>
              <a:rPr lang="en-US" altLang="ko-KR" dirty="0" err="1"/>
              <a:t>이폭을</a:t>
            </a:r>
            <a:r>
              <a:rPr lang="en-US" altLang="ko-KR" dirty="0"/>
              <a:t> </a:t>
            </a:r>
            <a:r>
              <a:rPr lang="en-US" altLang="ko-KR" dirty="0" err="1"/>
              <a:t>늘려</a:t>
            </a:r>
            <a:r>
              <a:rPr lang="en-US" altLang="ko-KR" dirty="0"/>
              <a:t> </a:t>
            </a:r>
            <a:r>
              <a:rPr lang="en-US" altLang="ko-KR" dirty="0" err="1"/>
              <a:t>학습할</a:t>
            </a:r>
            <a:r>
              <a:rPr lang="en-US" altLang="ko-KR" dirty="0"/>
              <a:t> </a:t>
            </a:r>
            <a:r>
              <a:rPr lang="en-US" altLang="ko-KR" dirty="0" err="1"/>
              <a:t>겁니다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정확도가</a:t>
            </a:r>
            <a:r>
              <a:rPr lang="ko-KR" altLang="en-US" dirty="0"/>
              <a:t> </a:t>
            </a:r>
            <a:r>
              <a:rPr lang="en-US" altLang="ko-KR" dirty="0" err="1"/>
              <a:t>눈에</a:t>
            </a:r>
            <a:r>
              <a:rPr lang="ko-KR" altLang="en-US" dirty="0"/>
              <a:t> </a:t>
            </a:r>
            <a:r>
              <a:rPr lang="en-US" altLang="ko-KR" dirty="0" err="1"/>
              <a:t>띄게</a:t>
            </a:r>
            <a:r>
              <a:rPr lang="ko-KR" altLang="en-US" dirty="0"/>
              <a:t> </a:t>
            </a:r>
            <a:r>
              <a:rPr lang="en-US" altLang="ko-KR" dirty="0" err="1"/>
              <a:t>높이</a:t>
            </a:r>
            <a:r>
              <a:rPr lang="ko-KR" altLang="en-US" dirty="0"/>
              <a:t> </a:t>
            </a:r>
            <a:r>
              <a:rPr lang="en-US" altLang="ko-KR" dirty="0" err="1"/>
              <a:t>시작해서</a:t>
            </a:r>
            <a:r>
              <a:rPr lang="ko-KR" altLang="en-US" dirty="0"/>
              <a:t> </a:t>
            </a:r>
            <a:r>
              <a:rPr lang="en-US" altLang="ko-KR" dirty="0" err="1"/>
              <a:t>꾸준히</a:t>
            </a:r>
            <a:r>
              <a:rPr lang="ko-KR" altLang="en-US" dirty="0"/>
              <a:t> </a:t>
            </a:r>
            <a:r>
              <a:rPr lang="en-US" altLang="ko-KR" dirty="0" err="1"/>
              <a:t>오랫동안</a:t>
            </a:r>
            <a:r>
              <a:rPr lang="ko-KR" altLang="en-US" dirty="0"/>
              <a:t> </a:t>
            </a:r>
            <a:r>
              <a:rPr lang="en-US" altLang="ko-KR" dirty="0" err="1"/>
              <a:t>증가</a:t>
            </a:r>
            <a:r>
              <a:rPr lang="ko-KR" altLang="en-US" dirty="0"/>
              <a:t>하</a:t>
            </a:r>
            <a:r>
              <a:rPr lang="en-US" altLang="ko-KR" dirty="0"/>
              <a:t>는</a:t>
            </a:r>
            <a:r>
              <a:rPr lang="ko-KR" altLang="en-US" dirty="0"/>
              <a:t> </a:t>
            </a:r>
            <a:r>
              <a:rPr lang="en-US" altLang="ko-KR" dirty="0" err="1"/>
              <a:t>것을</a:t>
            </a:r>
            <a:r>
              <a:rPr lang="ko-KR" altLang="en-US" dirty="0"/>
              <a:t> </a:t>
            </a:r>
            <a:r>
              <a:rPr lang="en-US" altLang="ko-KR" dirty="0"/>
              <a:t>볼</a:t>
            </a:r>
            <a:r>
              <a:rPr lang="ko-KR" altLang="en-US" dirty="0"/>
              <a:t> </a:t>
            </a:r>
            <a:r>
              <a:rPr lang="en-US" altLang="ko-KR" dirty="0"/>
              <a:t>수</a:t>
            </a:r>
            <a:r>
              <a:rPr lang="ko-KR" altLang="en-US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4650" y="1166018"/>
            <a:ext cx="5273496" cy="548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24650" y="2079625"/>
            <a:ext cx="4263759" cy="342929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AB954DA-B387-4E14-A9E9-D00BA384A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1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 algn="l">
              <a:defRPr/>
            </a:pPr>
            <a:r>
              <a:rPr lang="ko-KR" altLang="en-US" dirty="0"/>
              <a:t>전체코드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7CE7780-95C4-4D9B-A905-D533B9F00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DB86E4-8188-4F67-BE20-B3126018F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33842"/>
            <a:ext cx="3571875" cy="4495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1A0FFB-D3DA-4DE6-AFE3-A9758404C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75" y="95250"/>
            <a:ext cx="4210050" cy="6762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75396B-67E6-4CB4-92BA-24D73E837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75" y="604044"/>
            <a:ext cx="4429125" cy="6038850"/>
          </a:xfrm>
          <a:prstGeom prst="rect">
            <a:avLst/>
          </a:prstGeom>
        </p:spPr>
      </p:pic>
    </p:spTree>
  </p:cSld>
  <p:clrMapOvr>
    <a:masterClrMapping/>
  </p:clrMapOvr>
  <p:transition advTm="143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4.5 마치며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310256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이번 장에서는 </a:t>
            </a:r>
            <a:r>
              <a:rPr lang="en-US" altLang="ko-KR" dirty="0" err="1"/>
              <a:t>FasionMNIST</a:t>
            </a:r>
            <a:r>
              <a:rPr lang="ko-KR" altLang="en-US" dirty="0"/>
              <a:t> 데이터 예제를 통해 본격적으로 간단한 </a:t>
            </a:r>
            <a:r>
              <a:rPr lang="ko-KR" altLang="en-US" dirty="0" err="1"/>
              <a:t>딥러닝</a:t>
            </a:r>
            <a:r>
              <a:rPr lang="ko-KR" altLang="en-US" dirty="0"/>
              <a:t> 모델을 학습해보았습니다.</a:t>
            </a:r>
          </a:p>
          <a:p>
            <a:pPr>
              <a:defRPr/>
            </a:pPr>
            <a:r>
              <a:rPr lang="ko-KR" altLang="en-US" dirty="0" err="1"/>
              <a:t>딥러닝</a:t>
            </a:r>
            <a:r>
              <a:rPr lang="ko-KR" altLang="en-US" dirty="0"/>
              <a:t> 모델 학습을 위한 데이터셋 관리법과 성능 측정법을 알아보았고 일반화라는 개념을 알아보았습니다.</a:t>
            </a:r>
          </a:p>
          <a:p>
            <a:pPr>
              <a:defRPr/>
            </a:pPr>
            <a:r>
              <a:rPr lang="ko-KR" altLang="en-US" dirty="0"/>
              <a:t>어느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모델에서나 일어날 수 있는 </a:t>
            </a:r>
            <a:r>
              <a:rPr lang="ko-KR" altLang="en-US" dirty="0" err="1"/>
              <a:t>과적합</a:t>
            </a:r>
            <a:r>
              <a:rPr lang="ko-KR" altLang="en-US" dirty="0"/>
              <a:t> 문제와 과적합을 해결하는 기술인 데이터 늘리기와 </a:t>
            </a:r>
            <a:r>
              <a:rPr lang="ko-KR" altLang="en-US" dirty="0" err="1"/>
              <a:t>드롭아웃을</a:t>
            </a:r>
            <a:r>
              <a:rPr lang="ko-KR" altLang="en-US" dirty="0"/>
              <a:t> 배웠습니다.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3CFF6B7-C499-43C2-BE5E-9B808F8E4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B4703-A208-4C26-B45A-2CC27657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(TorchLab2)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868CB-014C-40C7-BCF8-5FC2AD3A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61642"/>
            <a:ext cx="11505460" cy="2889354"/>
          </a:xfrm>
        </p:spPr>
        <p:txBody>
          <a:bodyPr>
            <a:normAutofit/>
          </a:bodyPr>
          <a:lstStyle/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r>
              <a:rPr lang="en-US" altLang="ko-KR" sz="1800" dirty="0"/>
              <a:t>4</a:t>
            </a:r>
            <a:r>
              <a:rPr lang="ko-KR" altLang="en-US" sz="1800" dirty="0"/>
              <a:t>장 </a:t>
            </a:r>
            <a:r>
              <a:rPr lang="en-US" altLang="ko-KR" sz="1800" dirty="0" err="1"/>
              <a:t>overfitting_and_regularization.ipynb</a:t>
            </a:r>
            <a:r>
              <a:rPr lang="ko-KR" altLang="en-US" sz="1800" dirty="0"/>
              <a:t> 코드는 </a:t>
            </a:r>
            <a:r>
              <a:rPr lang="en-US" altLang="ko-KR" sz="1800" dirty="0" err="1"/>
              <a:t>FashionMNIST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데이터를 이용하는 예제 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예제에 </a:t>
            </a:r>
            <a:r>
              <a:rPr lang="en-US" altLang="ko-KR" sz="1800" dirty="0"/>
              <a:t>MNIST</a:t>
            </a:r>
            <a:r>
              <a:rPr lang="ko-KR" altLang="en-US" sz="1800" dirty="0"/>
              <a:t> 데이터를 적용해서 최적의 모델로 개선한 다음</a:t>
            </a:r>
            <a:r>
              <a:rPr lang="en-US" altLang="ko-KR" sz="1800" dirty="0"/>
              <a:t> </a:t>
            </a:r>
            <a:r>
              <a:rPr lang="ko-KR" altLang="en-US" sz="1800" dirty="0"/>
              <a:t>자기서명을 한 코드와 </a:t>
            </a:r>
            <a:r>
              <a:rPr lang="en-US" altLang="ko-KR" sz="1800" dirty="0"/>
              <a:t>pdf</a:t>
            </a:r>
            <a:r>
              <a:rPr lang="ko-KR" altLang="en-US" sz="1800" dirty="0"/>
              <a:t>를 제출하세요</a:t>
            </a:r>
            <a:endParaRPr lang="en-US" altLang="ko-KR" sz="1800" dirty="0"/>
          </a:p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r>
              <a:rPr lang="en-US" altLang="ko-KR" sz="1800" dirty="0"/>
              <a:t>5</a:t>
            </a:r>
            <a:r>
              <a:rPr lang="ko-KR" altLang="en-US" sz="1800" dirty="0"/>
              <a:t>장 </a:t>
            </a:r>
            <a:r>
              <a:rPr lang="en-US" altLang="ko-KR" sz="1800" dirty="0" err="1"/>
              <a:t>cnn.ipynb</a:t>
            </a:r>
            <a:r>
              <a:rPr lang="en-US" altLang="ko-KR" sz="1800" dirty="0"/>
              <a:t> </a:t>
            </a:r>
            <a:r>
              <a:rPr lang="ko-KR" altLang="en-US" sz="1800" dirty="0"/>
              <a:t>코드는</a:t>
            </a:r>
            <a:r>
              <a:rPr lang="en-US" altLang="ko-KR" sz="1800" dirty="0"/>
              <a:t> MNIST</a:t>
            </a:r>
            <a:r>
              <a:rPr lang="ko-KR" altLang="en-US" sz="1800" dirty="0"/>
              <a:t> 데이터를 이용하는 예제 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예제에 </a:t>
            </a:r>
            <a:r>
              <a:rPr lang="en-US" altLang="ko-KR" sz="1800" dirty="0" err="1"/>
              <a:t>FashionMNIST</a:t>
            </a:r>
            <a:r>
              <a:rPr lang="ko-KR" altLang="en-US" sz="1800" dirty="0"/>
              <a:t> 데이터를 적용해서 최적의 모델로 개선한 다음</a:t>
            </a:r>
            <a:r>
              <a:rPr lang="en-US" altLang="ko-KR" sz="1800" dirty="0"/>
              <a:t> </a:t>
            </a:r>
            <a:r>
              <a:rPr lang="ko-KR" altLang="en-US" sz="1800" dirty="0"/>
              <a:t>자기서명을 한 코드와 </a:t>
            </a:r>
            <a:r>
              <a:rPr lang="en-US" altLang="ko-KR" sz="1800" dirty="0"/>
              <a:t>pdf</a:t>
            </a:r>
            <a:r>
              <a:rPr lang="ko-KR" altLang="en-US" sz="1800" dirty="0"/>
              <a:t>를 제출하세요</a:t>
            </a:r>
            <a:endParaRPr lang="en-US" altLang="ko-KR" sz="1800" dirty="0"/>
          </a:p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endParaRPr lang="en-US" altLang="ko-KR" sz="1800" dirty="0"/>
          </a:p>
          <a:p>
            <a:pPr marL="358775" indent="-358775">
              <a:buFont typeface="Wingdings" panose="05000000000000000000" pitchFamily="2" charset="2"/>
              <a:buChar char="Ø"/>
            </a:pPr>
            <a:r>
              <a:rPr lang="en-US" altLang="ko-KR" sz="1800" u="sng" dirty="0"/>
              <a:t>MNIST</a:t>
            </a:r>
            <a:r>
              <a:rPr lang="ko-KR" altLang="en-US" sz="1800" u="sng" dirty="0"/>
              <a:t>와 </a:t>
            </a:r>
            <a:r>
              <a:rPr lang="en-US" altLang="ko-KR" sz="1800" u="sng" dirty="0" err="1"/>
              <a:t>FashionMNIST</a:t>
            </a:r>
            <a:r>
              <a:rPr lang="ko-KR" altLang="en-US" sz="1800" u="sng" dirty="0"/>
              <a:t>의 </a:t>
            </a:r>
            <a:r>
              <a:rPr lang="en-US" altLang="ko-KR" sz="1800" u="sng" dirty="0"/>
              <a:t>trainset</a:t>
            </a:r>
            <a:r>
              <a:rPr lang="ko-KR" altLang="en-US" sz="1800" u="sng" dirty="0"/>
              <a:t> 평균</a:t>
            </a:r>
            <a:r>
              <a:rPr lang="en-US" altLang="ko-KR" sz="1800" u="sng" dirty="0"/>
              <a:t>, </a:t>
            </a:r>
            <a:r>
              <a:rPr lang="ko-KR" altLang="en-US" sz="1800" u="sng" dirty="0"/>
              <a:t>표준편차 계산 코드를 추가하고 </a:t>
            </a:r>
            <a:r>
              <a:rPr lang="en-US" altLang="ko-KR" sz="1800" u="sng" dirty="0"/>
              <a:t>Normalize(</a:t>
            </a:r>
            <a:r>
              <a:rPr lang="ko-KR" altLang="en-US" sz="1800" u="sng" dirty="0"/>
              <a:t>평균</a:t>
            </a:r>
            <a:r>
              <a:rPr lang="en-US" altLang="ko-KR" sz="1800" u="sng" dirty="0"/>
              <a:t>,</a:t>
            </a:r>
            <a:r>
              <a:rPr lang="ko-KR" altLang="en-US" sz="1800" u="sng" dirty="0"/>
              <a:t> 표준편차</a:t>
            </a:r>
            <a:r>
              <a:rPr lang="en-US" altLang="ko-KR" sz="1800" u="sng" dirty="0"/>
              <a:t>)</a:t>
            </a:r>
            <a:r>
              <a:rPr lang="ko-KR" altLang="en-US" sz="1800" u="sng" dirty="0"/>
              <a:t>를 적용하세요</a:t>
            </a:r>
            <a:endParaRPr lang="en-US" altLang="ko-KR" sz="1800" u="sng" dirty="0"/>
          </a:p>
          <a:p>
            <a:pPr marL="811213" lvl="1" indent="-358775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MNIST</a:t>
            </a:r>
            <a:r>
              <a:rPr lang="ko-KR" altLang="en-US" sz="1600" dirty="0">
                <a:solidFill>
                  <a:srgbClr val="000000"/>
                </a:solidFill>
              </a:rPr>
              <a:t> 평균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표준편차 </a:t>
            </a:r>
            <a:r>
              <a:rPr lang="en-US" altLang="ko-KR" sz="1600" dirty="0">
                <a:solidFill>
                  <a:srgbClr val="000000"/>
                </a:solidFill>
              </a:rPr>
              <a:t>: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(0.1307)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</a:t>
            </a:r>
            <a:r>
              <a:rPr lang="en-US" altLang="ko-KR" dirty="0">
                <a:solidFill>
                  <a:srgbClr val="FF3300"/>
                </a:solidFill>
              </a:rPr>
              <a:t>0.3015</a:t>
            </a:r>
            <a:r>
              <a:rPr lang="ko-KR" altLang="ko-KR" dirty="0">
                <a:solidFill>
                  <a:srgbClr val="FF3300"/>
                </a:solidFill>
              </a:rPr>
              <a:t>)</a:t>
            </a:r>
            <a:r>
              <a:rPr lang="en-US" altLang="ko-KR" dirty="0">
                <a:solidFill>
                  <a:srgbClr val="FF3300"/>
                </a:solidFill>
              </a:rPr>
              <a:t>,  </a:t>
            </a:r>
            <a:r>
              <a:rPr lang="en-US" altLang="ko-KR" dirty="0">
                <a:solidFill>
                  <a:srgbClr val="00B050"/>
                </a:solidFill>
              </a:rPr>
              <a:t>or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0.3081 ?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(0.1325)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(0.3039) </a:t>
            </a:r>
            <a:endParaRPr lang="en-US" altLang="ko-KR" dirty="0">
              <a:solidFill>
                <a:srgbClr val="FF3300"/>
              </a:solidFill>
            </a:endParaRPr>
          </a:p>
          <a:p>
            <a:pPr marL="811213" lvl="1" indent="-358775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rgbClr val="000000"/>
                </a:solidFill>
              </a:rPr>
              <a:t>FashionMNIST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평균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표준편차 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(0.2860)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</a:t>
            </a:r>
            <a:r>
              <a:rPr lang="en-US" altLang="ko-KR" dirty="0">
                <a:solidFill>
                  <a:srgbClr val="FF3300"/>
                </a:solidFill>
              </a:rPr>
              <a:t>0.3205</a:t>
            </a:r>
            <a:r>
              <a:rPr lang="ko-KR" altLang="ko-KR" dirty="0">
                <a:solidFill>
                  <a:srgbClr val="FF3300"/>
                </a:solidFill>
              </a:rPr>
              <a:t>)</a:t>
            </a:r>
            <a:r>
              <a:rPr lang="en-US" altLang="ko-KR" dirty="0">
                <a:solidFill>
                  <a:srgbClr val="FF3300"/>
                </a:solidFill>
              </a:rPr>
              <a:t>,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(0.2869)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(0.3201)</a:t>
            </a:r>
            <a:endParaRPr lang="en-US" altLang="ko-KR" dirty="0">
              <a:solidFill>
                <a:srgbClr val="FF33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24BD8-CAF2-4AB6-82FB-DCF99612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22E8D-E880-48AB-8051-1530663A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63" y="4150995"/>
            <a:ext cx="5113973" cy="27070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C5B0E93-503D-4C97-BC38-2E21320A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1226BF-C666-4290-92D3-AD19E8DD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8C2A3FD-3850-4F1D-8B54-36816FE96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AE0B1A-540D-4216-932D-C46E1D2FE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1C1C1-59A8-4F90-B117-327493A768B9}"/>
              </a:ext>
            </a:extLst>
          </p:cNvPr>
          <p:cNvSpPr txBox="1"/>
          <p:nvPr/>
        </p:nvSpPr>
        <p:spPr>
          <a:xfrm>
            <a:off x="2348602" y="3849927"/>
            <a:ext cx="802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https://stackoverflow.com/questions/59182363/wrong-value-of-standard-deviation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05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>
                <a:latin typeface="맑은 고딕"/>
              </a:rPr>
              <a:t>토치비전의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datasets</a:t>
            </a:r>
            <a:r>
              <a:rPr lang="ko-KR" altLang="en-US" dirty="0">
                <a:latin typeface="맑은 고딕"/>
              </a:rPr>
              <a:t>, </a:t>
            </a:r>
            <a:r>
              <a:rPr lang="ko-KR" altLang="en-US" dirty="0" err="1">
                <a:latin typeface="맑은 고딕"/>
              </a:rPr>
              <a:t>transforms</a:t>
            </a:r>
            <a:r>
              <a:rPr lang="ko-KR" altLang="en-US" dirty="0">
                <a:latin typeface="맑은 고딕"/>
              </a:rPr>
              <a:t>, </a:t>
            </a:r>
            <a:r>
              <a:rPr lang="ko-KR" altLang="en-US" dirty="0" err="1">
                <a:latin typeface="맑은 고딕"/>
              </a:rPr>
              <a:t>utils</a:t>
            </a:r>
            <a:r>
              <a:rPr lang="ko-KR" altLang="en-US" dirty="0">
                <a:latin typeface="맑은 고딕"/>
              </a:rPr>
              <a:t>, 그리고 </a:t>
            </a:r>
            <a:r>
              <a:rPr lang="ko-KR" altLang="en-US" dirty="0" err="1">
                <a:latin typeface="맑은 고딕"/>
              </a:rPr>
              <a:t>파이토치의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utils.data</a:t>
            </a:r>
            <a:r>
              <a:rPr lang="ko-KR" altLang="en-US" dirty="0">
                <a:latin typeface="맑은 고딕"/>
              </a:rPr>
              <a:t> 패키지들을 가져와 </a:t>
            </a:r>
            <a:r>
              <a:rPr lang="ko-KR" altLang="en-US" dirty="0" err="1">
                <a:latin typeface="맑은 고딕"/>
              </a:rPr>
              <a:t>Fashion</a:t>
            </a:r>
            <a:r>
              <a:rPr lang="ko-KR" altLang="en-US" dirty="0">
                <a:latin typeface="맑은 고딕"/>
              </a:rPr>
              <a:t> MNIST 데이터셋을 다뤄보겠습니다.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보통 </a:t>
            </a:r>
            <a:r>
              <a:rPr lang="ko-KR" altLang="en-US" dirty="0" err="1">
                <a:latin typeface="맑은 고딕"/>
              </a:rPr>
              <a:t>맷플롯립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>
                <a:latin typeface="맑은 고딕"/>
              </a:rPr>
              <a:t>m</a:t>
            </a:r>
            <a:r>
              <a:rPr lang="ko-KR" altLang="en-US" dirty="0" err="1">
                <a:latin typeface="맑은 고딕"/>
              </a:rPr>
              <a:t>atplotlib은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맑은 고딕"/>
              </a:rPr>
              <a:t>plt</a:t>
            </a:r>
            <a:r>
              <a:rPr lang="ko-KR" altLang="en-US" dirty="0">
                <a:latin typeface="맑은 고딕"/>
              </a:rPr>
              <a:t> , </a:t>
            </a:r>
            <a:r>
              <a:rPr lang="ko-KR" altLang="en-US" dirty="0" err="1">
                <a:latin typeface="맑은 고딕"/>
              </a:rPr>
              <a:t>넘파이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>
                <a:latin typeface="맑은 고딕"/>
              </a:rPr>
              <a:t>n</a:t>
            </a:r>
            <a:r>
              <a:rPr lang="ko-KR" altLang="en-US" dirty="0" err="1">
                <a:latin typeface="맑은 고딕"/>
              </a:rPr>
              <a:t>umpy는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맑은 고딕"/>
              </a:rPr>
              <a:t>np</a:t>
            </a:r>
            <a:r>
              <a:rPr lang="ko-KR" altLang="en-US" dirty="0" err="1">
                <a:latin typeface="맑은 고딕"/>
              </a:rPr>
              <a:t>로</a:t>
            </a:r>
            <a:r>
              <a:rPr lang="ko-KR" altLang="en-US" dirty="0">
                <a:latin typeface="맑은 고딕"/>
              </a:rPr>
              <a:t> 줄여 쓰는 것이 관행입니다.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13358" y="2874474"/>
            <a:ext cx="6965284" cy="143268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03AB0CC-FDD1-45BC-8042-83E83CB9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0506634" cy="2262376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 startAt="2"/>
              <a:defRPr/>
            </a:pPr>
            <a:r>
              <a:rPr lang="ko-KR" altLang="en-US" dirty="0"/>
              <a:t>먼저 이미지를 </a:t>
            </a:r>
            <a:r>
              <a:rPr lang="ko-KR" altLang="en-US" dirty="0" err="1"/>
              <a:t>텐서로</a:t>
            </a:r>
            <a:r>
              <a:rPr lang="ko-KR" altLang="en-US" dirty="0"/>
              <a:t> 바꿔 주는 코드입니다.</a:t>
            </a:r>
          </a:p>
          <a:p>
            <a:pPr>
              <a:defRPr/>
            </a:pPr>
            <a:r>
              <a:rPr lang="ko-KR" altLang="en-US" dirty="0" err="1"/>
              <a:t>토치비전의</a:t>
            </a:r>
            <a:r>
              <a:rPr lang="ko-KR" altLang="en-US" dirty="0"/>
              <a:t> </a:t>
            </a:r>
            <a:r>
              <a:rPr lang="ko-KR" altLang="en-US" dirty="0" err="1"/>
              <a:t>transforms는</a:t>
            </a:r>
            <a:r>
              <a:rPr lang="ko-KR" altLang="en-US" dirty="0"/>
              <a:t> 입력을 변환시키는 도구입니다.</a:t>
            </a:r>
          </a:p>
          <a:p>
            <a:pPr>
              <a:defRPr/>
            </a:pPr>
            <a:r>
              <a:rPr lang="ko-KR" altLang="en-US" dirty="0"/>
              <a:t>예제에서는 서로 바꿔주는 </a:t>
            </a:r>
            <a:r>
              <a:rPr lang="ko-KR" altLang="en-US" dirty="0" err="1"/>
              <a:t>ToTensor</a:t>
            </a:r>
            <a:r>
              <a:rPr lang="ko-KR" altLang="en-US" dirty="0"/>
              <a:t>() 함수만 사용하고 있지만, 이미지 크기를 조정해 주는 </a:t>
            </a:r>
            <a:r>
              <a:rPr lang="ko-KR" altLang="en-US" dirty="0" err="1">
                <a:solidFill>
                  <a:srgbClr val="00B050"/>
                </a:solidFill>
              </a:rPr>
              <a:t>Resize</a:t>
            </a:r>
            <a:r>
              <a:rPr lang="ko-KR" altLang="en-US" dirty="0">
                <a:solidFill>
                  <a:srgbClr val="00B050"/>
                </a:solidFill>
              </a:rPr>
              <a:t>()</a:t>
            </a:r>
            <a:r>
              <a:rPr lang="ko-KR" altLang="en-US" dirty="0"/>
              <a:t>, 정규화해주는 </a:t>
            </a:r>
            <a:r>
              <a:rPr lang="ko-KR" altLang="en-US" dirty="0" err="1">
                <a:solidFill>
                  <a:srgbClr val="00B050"/>
                </a:solidFill>
              </a:rPr>
              <a:t>Normalize</a:t>
            </a:r>
            <a:r>
              <a:rPr lang="ko-KR" altLang="en-US" dirty="0">
                <a:solidFill>
                  <a:srgbClr val="00B050"/>
                </a:solidFill>
              </a:rPr>
              <a:t>()</a:t>
            </a:r>
            <a:r>
              <a:rPr lang="ko-KR" altLang="en-US" dirty="0"/>
              <a:t> 등 편리한 함수가 많습니다.</a:t>
            </a:r>
          </a:p>
          <a:p>
            <a:pPr>
              <a:defRPr/>
            </a:pPr>
            <a:r>
              <a:rPr lang="ko-KR" altLang="en-US" dirty="0"/>
              <a:t>기능을 추가하고 싶으면 </a:t>
            </a:r>
            <a:r>
              <a:rPr lang="ko-KR" altLang="en-US" dirty="0" err="1">
                <a:solidFill>
                  <a:srgbClr val="FF0000"/>
                </a:solidFill>
              </a:rPr>
              <a:t>transforms.Compose</a:t>
            </a:r>
            <a:r>
              <a:rPr lang="ko-KR" altLang="en-US" dirty="0">
                <a:solidFill>
                  <a:srgbClr val="FF0000"/>
                </a:solidFill>
              </a:rPr>
              <a:t>()</a:t>
            </a:r>
            <a:r>
              <a:rPr lang="ko-KR" altLang="en-US" dirty="0"/>
              <a:t> 함수 안의 리스트에 넣어주면 순서대로 변환이 이뤄집니다.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61189" y="3428393"/>
            <a:ext cx="5886960" cy="2446232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AF9FDBB-5632-4705-B6BA-8D1F1486C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9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4.1</a:t>
            </a:r>
            <a:r>
              <a:rPr lang="ko-KR" altLang="en-US" dirty="0"/>
              <a:t> </a:t>
            </a:r>
            <a:r>
              <a:rPr lang="ko-KR" altLang="en-US" dirty="0" err="1"/>
              <a:t>Fashion</a:t>
            </a:r>
            <a:r>
              <a:rPr lang="ko-KR" altLang="en-US" dirty="0"/>
              <a:t> MNIST </a:t>
            </a:r>
            <a:r>
              <a:rPr lang="en-US" altLang="ko-KR" dirty="0" err="1">
                <a:latin typeface="맑은 고딕"/>
              </a:rPr>
              <a:t>데이터셋</a:t>
            </a:r>
            <a:r>
              <a:rPr lang="ko-KR" altLang="en-US" dirty="0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7297271" cy="5515573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 startAt="3"/>
              <a:defRPr/>
            </a:pPr>
            <a:r>
              <a:rPr lang="ko-KR" altLang="en-US" dirty="0" err="1"/>
              <a:t>FashionMNIST</a:t>
            </a:r>
            <a:r>
              <a:rPr lang="ko-KR" altLang="en-US" dirty="0"/>
              <a:t> 데이터셋을 가져올 차례입니다.</a:t>
            </a:r>
          </a:p>
          <a:p>
            <a:pPr>
              <a:defRPr/>
            </a:pPr>
            <a:r>
              <a:rPr lang="ko-KR" altLang="en-US" dirty="0" err="1"/>
              <a:t>토치비전의</a:t>
            </a:r>
            <a:r>
              <a:rPr lang="ko-KR" altLang="en-US" dirty="0"/>
              <a:t> </a:t>
            </a:r>
            <a:r>
              <a:rPr lang="ko-KR" altLang="en-US" dirty="0" err="1"/>
              <a:t>datasets</a:t>
            </a:r>
            <a:r>
              <a:rPr lang="ko-KR" altLang="en-US" dirty="0"/>
              <a:t> 패키지는 데이터셋을 </a:t>
            </a:r>
            <a:r>
              <a:rPr lang="ko-KR" altLang="en-US" dirty="0" err="1"/>
              <a:t>내려받고</a:t>
            </a:r>
            <a:r>
              <a:rPr lang="ko-KR" altLang="en-US" dirty="0"/>
              <a:t>, </a:t>
            </a:r>
            <a:r>
              <a:rPr lang="ko-KR" altLang="en-US" dirty="0" err="1"/>
              <a:t>Compose로</a:t>
            </a:r>
            <a:r>
              <a:rPr lang="ko-KR" altLang="en-US" dirty="0"/>
              <a:t> 만들어 둔 이미지 변환 설정을 적용하는 데 쓰입니다.</a:t>
            </a:r>
          </a:p>
          <a:p>
            <a:pPr>
              <a:defRPr/>
            </a:pPr>
            <a:r>
              <a:rPr lang="ko-KR" altLang="en-US" dirty="0"/>
              <a:t>번거롭게 </a:t>
            </a:r>
            <a:r>
              <a:rPr lang="ko-KR" altLang="en-US" dirty="0" err="1"/>
              <a:t>내려받을</a:t>
            </a:r>
            <a:r>
              <a:rPr lang="ko-KR" altLang="en-US" dirty="0"/>
              <a:t> 필요도 없고 ‘</a:t>
            </a:r>
            <a:r>
              <a:rPr lang="ko-KR" altLang="en-US" dirty="0" err="1"/>
              <a:t>download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en-US" altLang="ko-KR" dirty="0"/>
              <a:t>’</a:t>
            </a:r>
            <a:r>
              <a:rPr lang="ko-KR" altLang="en-US" dirty="0"/>
              <a:t> 한 줄만 넣고 실행하면 현재 </a:t>
            </a:r>
            <a:r>
              <a:rPr lang="ko-KR" altLang="en-US" dirty="0" err="1"/>
              <a:t>root로</a:t>
            </a:r>
            <a:r>
              <a:rPr lang="ko-KR" altLang="en-US" dirty="0"/>
              <a:t> 지정한 폴더에 데이터셋이 존재하는지 확인한 다음, 없다면 자동으로 저장됩니다. 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 err="1">
                <a:solidFill>
                  <a:srgbClr val="00B050"/>
                </a:solidFill>
              </a:rPr>
              <a:t>윈도우즈</a:t>
            </a:r>
            <a:r>
              <a:rPr lang="ko-KR" altLang="en-US" dirty="0">
                <a:solidFill>
                  <a:srgbClr val="00B050"/>
                </a:solidFill>
              </a:rPr>
              <a:t> 탐색기에서 확인 가능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endParaRPr lang="ko-KR" altLang="en-US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ko-KR" altLang="en-US" dirty="0" err="1"/>
              <a:t>Fashio</a:t>
            </a:r>
            <a:r>
              <a:rPr lang="en-US" altLang="ko-KR" dirty="0"/>
              <a:t>n</a:t>
            </a:r>
            <a:r>
              <a:rPr lang="ko-KR" altLang="en-US" dirty="0"/>
              <a:t>MNIST 데이터셋은 학습용 트레이닝셋과 성능평가용 테스트셋으로 나뉘어 있습니다.</a:t>
            </a:r>
          </a:p>
          <a:p>
            <a:pPr>
              <a:defRPr/>
            </a:pPr>
            <a:r>
              <a:rPr lang="ko-KR" altLang="en-US" dirty="0"/>
              <a:t>어느 것을 받을지는 ‘</a:t>
            </a:r>
            <a:r>
              <a:rPr lang="ko-KR" altLang="en-US" dirty="0" err="1"/>
              <a:t>train</a:t>
            </a:r>
            <a:r>
              <a:rPr lang="ko-KR" altLang="en-US" dirty="0"/>
              <a:t>’ 매개변수에 </a:t>
            </a:r>
            <a:r>
              <a:rPr lang="ko-KR" altLang="en-US" dirty="0" err="1"/>
              <a:t>True나</a:t>
            </a:r>
            <a:r>
              <a:rPr lang="ko-KR" altLang="en-US" dirty="0"/>
              <a:t> </a:t>
            </a:r>
            <a:r>
              <a:rPr lang="ko-KR" altLang="en-US" dirty="0" err="1"/>
              <a:t>False를</a:t>
            </a:r>
            <a:r>
              <a:rPr lang="ko-KR" altLang="en-US" dirty="0"/>
              <a:t> 주어 선택하면 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4872" y="1166018"/>
            <a:ext cx="3417866" cy="3326418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14C80D3-FCCA-49A8-AA57-58C8223FD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476" y="1143000"/>
            <a:ext cx="8028453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/>
              <a:t>torchvision.datasets로</a:t>
            </a:r>
            <a:r>
              <a:rPr lang="ko-KR" altLang="en-US" dirty="0"/>
              <a:t> 생성된 객체는 </a:t>
            </a:r>
            <a:r>
              <a:rPr lang="ko-KR" altLang="en-US" dirty="0" err="1"/>
              <a:t>파이토치</a:t>
            </a:r>
            <a:r>
              <a:rPr lang="ko-KR" altLang="en-US" dirty="0"/>
              <a:t> 내부 클래스 ‘</a:t>
            </a:r>
            <a:r>
              <a:rPr lang="ko-KR" altLang="en-US" dirty="0" err="1"/>
              <a:t>torch.utils.data.Dataset</a:t>
            </a:r>
            <a:r>
              <a:rPr lang="en-US" altLang="ko-KR" dirty="0"/>
              <a:t>’</a:t>
            </a:r>
            <a:r>
              <a:rPr lang="ko-KR" altLang="en-US" dirty="0"/>
              <a:t>을 상속합니다.</a:t>
            </a:r>
          </a:p>
          <a:p>
            <a:pPr>
              <a:defRPr/>
            </a:pPr>
            <a:r>
              <a:rPr lang="ko-KR" altLang="en-US" dirty="0"/>
              <a:t>그러므로 </a:t>
            </a:r>
            <a:r>
              <a:rPr lang="ko-KR" altLang="en-US" dirty="0" err="1"/>
              <a:t>파이토치의</a:t>
            </a:r>
            <a:r>
              <a:rPr lang="ko-KR" altLang="en-US" dirty="0"/>
              <a:t> ‘</a:t>
            </a:r>
            <a:r>
              <a:rPr lang="ko-KR" altLang="en-US" dirty="0" err="1">
                <a:solidFill>
                  <a:srgbClr val="FF0000"/>
                </a:solidFill>
              </a:rPr>
              <a:t>DataLoader</a:t>
            </a:r>
            <a:r>
              <a:rPr lang="ko-KR" altLang="en-US" dirty="0"/>
              <a:t>’, 즉 데이터셋을 </a:t>
            </a:r>
            <a:r>
              <a:rPr lang="ko-KR" altLang="en-US" dirty="0" err="1"/>
              <a:t>로딩하는</a:t>
            </a:r>
            <a:r>
              <a:rPr lang="ko-KR" altLang="en-US" dirty="0"/>
              <a:t> 클래스에 넣어서 바로 사용할 수 있습니다.</a:t>
            </a:r>
          </a:p>
          <a:p>
            <a:pPr>
              <a:defRPr/>
            </a:pPr>
            <a:r>
              <a:rPr lang="ko-KR" altLang="en-US" dirty="0" err="1"/>
              <a:t>DataLoader는</a:t>
            </a:r>
            <a:r>
              <a:rPr lang="ko-KR" altLang="en-US" dirty="0"/>
              <a:t> 데이터셋을 </a:t>
            </a:r>
            <a:r>
              <a:rPr lang="ko-KR" altLang="en-US" dirty="0" err="1"/>
              <a:t>배치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batch</a:t>
            </a:r>
            <a:r>
              <a:rPr lang="ko-KR" altLang="en-US" dirty="0"/>
              <a:t> 라는 작은 단위로 쪼개고 학습할 때 </a:t>
            </a:r>
            <a:r>
              <a:rPr lang="ko-KR" altLang="en-US" dirty="0" err="1"/>
              <a:t>반복문</a:t>
            </a:r>
            <a:r>
              <a:rPr lang="ko-KR" altLang="en-US" dirty="0"/>
              <a:t> 안에서 데이터를 공급해주는 클래스입니다.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 marL="457200" indent="-457200">
              <a:buFont typeface="+mj-ea"/>
              <a:buAutoNum type="circleNumDbPlain" startAt="4"/>
              <a:defRPr/>
            </a:pPr>
            <a:r>
              <a:rPr lang="ko-KR" altLang="en-US" dirty="0"/>
              <a:t>배치 크기는 한 번에 처리하는 데이터 개수를 뜻합니다.</a:t>
            </a:r>
          </a:p>
          <a:p>
            <a:pPr>
              <a:defRPr/>
            </a:pPr>
            <a:r>
              <a:rPr lang="ko-KR" altLang="en-US" dirty="0"/>
              <a:t>예를 들어 다음과 같이 배치 크기(</a:t>
            </a:r>
            <a:r>
              <a:rPr lang="ko-KR" altLang="en-US" dirty="0" err="1"/>
              <a:t>batch</a:t>
            </a:r>
            <a:r>
              <a:rPr lang="ko-KR" altLang="en-US" dirty="0"/>
              <a:t> </a:t>
            </a:r>
            <a:r>
              <a:rPr lang="ko-KR" altLang="en-US" dirty="0" err="1"/>
              <a:t>size</a:t>
            </a:r>
            <a:r>
              <a:rPr lang="ko-KR" altLang="en-US" dirty="0"/>
              <a:t>) 가 16이면 반복마다 이미지를 16개씩 읽어줍니다.</a:t>
            </a:r>
          </a:p>
          <a:p>
            <a:pPr>
              <a:defRPr/>
            </a:pPr>
            <a:r>
              <a:rPr lang="ko-KR" altLang="en-US" dirty="0"/>
              <a:t>컴퓨터의 메모리 공간에 여유가 있다면 더 크게 해도 되고, 여유가 없다면 적게 해도 좋습니다.</a:t>
            </a:r>
          </a:p>
          <a:p>
            <a:pPr>
              <a:defRPr/>
            </a:pPr>
            <a:r>
              <a:rPr lang="ko-KR" altLang="en-US" dirty="0" err="1"/>
              <a:t>데이터로더</a:t>
            </a:r>
            <a:r>
              <a:rPr lang="ko-KR" altLang="en-US" dirty="0"/>
              <a:t>(</a:t>
            </a:r>
            <a:r>
              <a:rPr lang="ko-KR" altLang="en-US" dirty="0" err="1"/>
              <a:t>DataLoader</a:t>
            </a:r>
            <a:r>
              <a:rPr lang="ko-KR" altLang="en-US" dirty="0"/>
              <a:t>)의 매개변수에</a:t>
            </a:r>
            <a:r>
              <a:rPr lang="en-US" altLang="ko-KR" dirty="0"/>
              <a:t>,</a:t>
            </a:r>
            <a:r>
              <a:rPr lang="ko-KR" altLang="en-US" dirty="0"/>
              <a:t> 앞서 불러온 데이터셋을 넣어주고 배치 크기를 지정해줍니다.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62692" y="2034419"/>
            <a:ext cx="3257832" cy="278916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065F026-7EE1-4AC9-A5B7-0C7A042A3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2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4.1</a:t>
            </a:r>
            <a:r>
              <a:rPr lang="ko-KR" altLang="en-US"/>
              <a:t> Fashion MNIST </a:t>
            </a:r>
            <a:r>
              <a:rPr lang="en-US" altLang="ko-KR">
                <a:latin typeface="맑은 고딕"/>
              </a:rPr>
              <a:t>데이터셋</a:t>
            </a:r>
            <a:r>
              <a:rPr lang="ko-KR" altLang="en-US"/>
              <a:t>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650070" cy="3933743"/>
          </a:xfrm>
        </p:spPr>
        <p:txBody>
          <a:bodyPr>
            <a:normAutofit/>
          </a:bodyPr>
          <a:lstStyle/>
          <a:p>
            <a:pPr marL="361950" indent="-361950">
              <a:buFont typeface="+mj-ea"/>
              <a:buAutoNum type="circleNumDbPlain" startAt="5"/>
              <a:defRPr/>
            </a:pPr>
            <a:r>
              <a:rPr lang="ko-KR" altLang="en-US" dirty="0" err="1"/>
              <a:t>데이터로더가</a:t>
            </a:r>
            <a:r>
              <a:rPr lang="ko-KR" altLang="en-US" dirty="0"/>
              <a:t> 준비되었으므로 이제부터는 편리하게 데이터를 뽑아 쓸 수 있습니다.</a:t>
            </a:r>
          </a:p>
          <a:p>
            <a:pPr>
              <a:defRPr/>
            </a:pPr>
            <a:r>
              <a:rPr lang="ko-KR" altLang="en-US" dirty="0"/>
              <a:t>보통은 </a:t>
            </a:r>
            <a:r>
              <a:rPr lang="ko-KR" altLang="en-US" dirty="0" err="1"/>
              <a:t>for</a:t>
            </a:r>
            <a:r>
              <a:rPr lang="ko-KR" altLang="en-US" dirty="0"/>
              <a:t> 문 안에 넣어서 시용하면 되지만 배치 </a:t>
            </a:r>
            <a:r>
              <a:rPr lang="en-US" altLang="ko-KR" dirty="0"/>
              <a:t>1</a:t>
            </a:r>
            <a:r>
              <a:rPr lang="ko-KR" altLang="en-US" dirty="0"/>
              <a:t>개만 뽑아 데이터가 어떻게 생겼는지 보겠습니다.</a:t>
            </a:r>
          </a:p>
          <a:p>
            <a:pPr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iter</a:t>
            </a:r>
            <a:r>
              <a:rPr lang="ko-KR" altLang="en-US" dirty="0">
                <a:solidFill>
                  <a:srgbClr val="FF0000"/>
                </a:solidFill>
              </a:rPr>
              <a:t>() </a:t>
            </a:r>
            <a:r>
              <a:rPr lang="ko-KR" altLang="en-US" dirty="0"/>
              <a:t>함수를 이용해서 </a:t>
            </a:r>
            <a:r>
              <a:rPr lang="ko-KR" altLang="en-US" dirty="0" err="1"/>
              <a:t>반복문</a:t>
            </a:r>
            <a:r>
              <a:rPr lang="ko-KR" altLang="en-US" dirty="0"/>
              <a:t> 안에서 이용할 수 있도록 만들어준 다음 </a:t>
            </a:r>
            <a:r>
              <a:rPr lang="ko-KR" altLang="en-US" dirty="0" err="1"/>
              <a:t>next</a:t>
            </a:r>
            <a:r>
              <a:rPr lang="ko-KR" altLang="en-US" dirty="0"/>
              <a:t>() 함수를 이용해서 배치 </a:t>
            </a:r>
            <a:r>
              <a:rPr lang="en-US" altLang="ko-KR" dirty="0"/>
              <a:t>1</a:t>
            </a:r>
            <a:r>
              <a:rPr lang="ko-KR" altLang="en-US" dirty="0"/>
              <a:t>개를 가져옵니다.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배치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images와</a:t>
            </a:r>
            <a:r>
              <a:rPr lang="ko-KR" altLang="en-US" dirty="0"/>
              <a:t> </a:t>
            </a:r>
            <a:r>
              <a:rPr lang="ko-KR" altLang="en-US" dirty="0" err="1"/>
              <a:t>labels는</a:t>
            </a:r>
            <a:r>
              <a:rPr lang="ko-KR" altLang="en-US" dirty="0"/>
              <a:t> 앞서 설정한 배치 크기만큼 각각 </a:t>
            </a:r>
            <a:r>
              <a:rPr lang="ko-KR" altLang="en-US" dirty="0">
                <a:solidFill>
                  <a:srgbClr val="00B050"/>
                </a:solidFill>
              </a:rPr>
              <a:t>이미지 16개</a:t>
            </a:r>
            <a:r>
              <a:rPr lang="ko-KR" altLang="en-US" dirty="0"/>
              <a:t>와</a:t>
            </a:r>
            <a:r>
              <a:rPr lang="ko-KR" altLang="en-US" dirty="0">
                <a:solidFill>
                  <a:srgbClr val="00B050"/>
                </a:solidFill>
              </a:rPr>
              <a:t> 레이블 16개</a:t>
            </a:r>
            <a:r>
              <a:rPr lang="ko-KR" altLang="en-US" dirty="0"/>
              <a:t>가 들어 있게 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34527" y="3572160"/>
            <a:ext cx="4922946" cy="944962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7D68696-B2CE-4A9B-BD60-3EC56D9B5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6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</TotalTime>
  <Words>4108</Words>
  <Application>Microsoft Office PowerPoint</Application>
  <PresentationFormat>와이드스크린</PresentationFormat>
  <Paragraphs>376</Paragraphs>
  <Slides>45</Slides>
  <Notes>43</Notes>
  <HiddenSlides>0</HiddenSlides>
  <MMClips>42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a옛날사진관3</vt:lpstr>
      <vt:lpstr>a펜고딕L</vt:lpstr>
      <vt:lpstr>나눔바른고딕</vt:lpstr>
      <vt:lpstr>맑은 고딕</vt:lpstr>
      <vt:lpstr>Arial</vt:lpstr>
      <vt:lpstr>Calibri</vt:lpstr>
      <vt:lpstr>Courier New</vt:lpstr>
      <vt:lpstr>Times New Roman</vt:lpstr>
      <vt:lpstr>Wingdings</vt:lpstr>
      <vt:lpstr>한컴오피스</vt:lpstr>
      <vt:lpstr>4. 패션 아이템을 구분하는 DNN Deep Neural Network</vt:lpstr>
      <vt:lpstr>4.1 Fashion MNIST 데이터셋 알아보기</vt:lpstr>
      <vt:lpstr>4.1 Fashion MNIST 데이터셋 알아보기</vt:lpstr>
      <vt:lpstr>4.1 (추가) 파이토치와 토치비전의 몇 가지 모듈</vt:lpstr>
      <vt:lpstr>4.1 Fashion MNIST 데이터셋 알아보기</vt:lpstr>
      <vt:lpstr>4.1 Fashion MNIST 데이터셋 알아보기</vt:lpstr>
      <vt:lpstr>4.1 Fashion MNIST 데이터셋 알아보기</vt:lpstr>
      <vt:lpstr>4.1 Fashion MNIST 데이터셋 알아보기</vt:lpstr>
      <vt:lpstr>4.1 Fashion MNIST 데이터셋 알아보기</vt:lpstr>
      <vt:lpstr>4.1 Fashion MNIST 데이터셋 알아보기</vt:lpstr>
      <vt:lpstr>(참고) 이미지 표현 PyTorch vs. Matplotlib </vt:lpstr>
      <vt:lpstr>4.1 Fashion MNIST 데이터셋 알아보기</vt:lpstr>
      <vt:lpstr>4.1 Fashion MNIST 데이터셋 알아보기</vt:lpstr>
      <vt:lpstr>4.1 Fashion MNIST 데이터셋 알아보기</vt:lpstr>
      <vt:lpstr>4.1 Fashion MNIST 데이터셋 알아보기</vt:lpstr>
      <vt:lpstr>4.1 Fashion MNIST 데이터셋 알아보기 : 전체코드</vt:lpstr>
      <vt:lpstr>4.2 인공 신경망으로 패션 아이템 분류하기</vt:lpstr>
      <vt:lpstr>4.2 인공 신경망으로 패션 아이템 분류하기</vt:lpstr>
      <vt:lpstr>4.2 인공 신경망으로 패션 아이템 분류하기</vt:lpstr>
      <vt:lpstr>4.2.2 이미지 분류 문제</vt:lpstr>
      <vt:lpstr>4.2.3 이미지 분류를 위한 인공 신경망 구현 </vt:lpstr>
      <vt:lpstr>4.2.3 이미지 분류를 위한 인공 신경망 구현 </vt:lpstr>
      <vt:lpstr>4.2.3 이미지 분류를 위한 인공 신경망 구현 </vt:lpstr>
      <vt:lpstr>4.2.3 이미지 분류를 위한 인공 신경망 구현 </vt:lpstr>
      <vt:lpstr>4.2.3 이미지 분류를 위한 인공 신경망 구현 </vt:lpstr>
      <vt:lpstr>4.2.3 이미지 분류를 위한 인공 신경망 구현 </vt:lpstr>
      <vt:lpstr>4.3 성능 측정하기</vt:lpstr>
      <vt:lpstr>4.3 성능 측정하기</vt:lpstr>
      <vt:lpstr>4.3 성능 측정하기</vt:lpstr>
      <vt:lpstr>4.3 성능 측정하기</vt:lpstr>
      <vt:lpstr>4.3 성능 측정하기</vt:lpstr>
      <vt:lpstr>전체코드</vt:lpstr>
      <vt:lpstr>4.4 과적합과 드롭아웃</vt:lpstr>
      <vt:lpstr>4.4 과적합과 드롭아웃</vt:lpstr>
      <vt:lpstr>4.4 과적합과 드롭아웃</vt:lpstr>
      <vt:lpstr>4.4.1 데이터 늘리기</vt:lpstr>
      <vt:lpstr>4.4.1 데이터 늘리기</vt:lpstr>
      <vt:lpstr>4.4.2 드롭아웃</vt:lpstr>
      <vt:lpstr>4.4.2 드롭아웃</vt:lpstr>
      <vt:lpstr>4.4.2 드롭아웃</vt:lpstr>
      <vt:lpstr>4.4.2 드롭아웃</vt:lpstr>
      <vt:lpstr>4.4.2 드롭아웃</vt:lpstr>
      <vt:lpstr>전체코드</vt:lpstr>
      <vt:lpstr>4.5 마치며</vt:lpstr>
      <vt:lpstr>(TorchLab2)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파이토치로 구현하는 ANN</dc:title>
  <dc:creator>taeho</dc:creator>
  <cp:lastModifiedBy>MARVEL</cp:lastModifiedBy>
  <cp:revision>474</cp:revision>
  <dcterms:created xsi:type="dcterms:W3CDTF">2020-07-06T09:14:46Z</dcterms:created>
  <dcterms:modified xsi:type="dcterms:W3CDTF">2021-05-18T05:56:02Z</dcterms:modified>
  <cp:version>1000.0100.01</cp:version>
</cp:coreProperties>
</file>